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0" r:id="rId4"/>
  </p:sldMasterIdLst>
  <p:notesMasterIdLst>
    <p:notesMasterId r:id="rId29"/>
  </p:notesMasterIdLst>
  <p:sldIdLst>
    <p:sldId id="258" r:id="rId5"/>
    <p:sldId id="259" r:id="rId6"/>
    <p:sldId id="262" r:id="rId7"/>
    <p:sldId id="265" r:id="rId8"/>
    <p:sldId id="263" r:id="rId9"/>
    <p:sldId id="267" r:id="rId10"/>
    <p:sldId id="266" r:id="rId11"/>
    <p:sldId id="269" r:id="rId12"/>
    <p:sldId id="270" r:id="rId13"/>
    <p:sldId id="271" r:id="rId14"/>
    <p:sldId id="268" r:id="rId15"/>
    <p:sldId id="277" r:id="rId16"/>
    <p:sldId id="278" r:id="rId17"/>
    <p:sldId id="279" r:id="rId18"/>
    <p:sldId id="280" r:id="rId19"/>
    <p:sldId id="281" r:id="rId20"/>
    <p:sldId id="283" r:id="rId21"/>
    <p:sldId id="284" r:id="rId22"/>
    <p:sldId id="285" r:id="rId23"/>
    <p:sldId id="286" r:id="rId24"/>
    <p:sldId id="287" r:id="rId25"/>
    <p:sldId id="276" r:id="rId26"/>
    <p:sldId id="288" r:id="rId27"/>
    <p:sldId id="27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A8"/>
    <a:srgbClr val="333333"/>
    <a:srgbClr val="05E891"/>
    <a:srgbClr val="05C7F2"/>
    <a:srgbClr val="FF9D00"/>
    <a:srgbClr val="F5F8FA"/>
    <a:srgbClr val="704DDE"/>
    <a:srgbClr val="F21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96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5334F-A633-46DE-B192-88D67B8D3F1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CE404-A223-410B-813C-A7920BAD9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9027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B26B74-300E-46B4-94FC-CD9A7D3271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589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3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75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98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3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09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53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74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96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52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43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9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24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358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091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940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747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260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68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05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953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7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23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B26B74-300E-46B4-94FC-CD9A7D3271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31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56D2-D4F8-491A-B809-83E37EA8AE6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2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4A85-3B4F-4F64-9DAC-D1EB94375665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1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A01-E7D9-46E2-AF0C-2A2C43C15D79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9A06-E16D-4243-AA44-3E6050657A7B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9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757E-D954-46D9-8C4F-E1973B7831B2}" type="datetime1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8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8076-919B-490A-8F5B-093A8458DC5B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5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E046-423F-4F10-A684-6B5FFA8F9D9C}" type="datetime1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DF79-B947-4B00-91B2-1349C15B51AE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D1C4-FE70-40CE-8736-02515174B723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1B82-2320-4503-8E28-3B28A684FFC3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C343-3377-4899-9EFF-B9DD1CB30A7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25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35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00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14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38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45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20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08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44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3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79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08BDD-37B5-4956-B4BF-1E340BB94367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8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14" Type="http://schemas.openxmlformats.org/officeDocument/2006/relationships/image" Target="../media/image13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26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.sv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26" Type="http://schemas.openxmlformats.org/officeDocument/2006/relationships/image" Target="../media/image240.sv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G"/><Relationship Id="rId8" Type="http://schemas.openxmlformats.org/officeDocument/2006/relationships/image" Target="../media/image102.svg"/><Relationship Id="rId3" Type="http://schemas.openxmlformats.org/officeDocument/2006/relationships/image" Target="../media/image2.pn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7.JPG"/><Relationship Id="rId5" Type="http://schemas.openxmlformats.org/officeDocument/2006/relationships/image" Target="../media/image4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3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hyperlink" Target="https://matsne.gov.ge/ka/document/view/30346?publication=36#!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70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G"/><Relationship Id="rId3" Type="http://schemas.openxmlformats.org/officeDocument/2006/relationships/image" Target="../media/image2.png"/><Relationship Id="rId12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29.png"/><Relationship Id="rId28" Type="http://schemas.openxmlformats.org/officeDocument/2006/relationships/image" Target="../media/image222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02.svg"/><Relationship Id="rId1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10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4.png"/><Relationship Id="rId19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.svg"/><Relationship Id="rId3" Type="http://schemas.openxmlformats.org/officeDocument/2006/relationships/image" Target="../media/image37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.svg"/><Relationship Id="rId3" Type="http://schemas.openxmlformats.org/officeDocument/2006/relationships/image" Target="../media/image38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34" Type="http://schemas.openxmlformats.org/officeDocument/2006/relationships/image" Target="../media/image32.svg"/><Relationship Id="rId38" Type="http://schemas.openxmlformats.org/officeDocument/2006/relationships/image" Target="../media/image3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5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9" Type="http://schemas.openxmlformats.org/officeDocument/2006/relationships/image" Target="../media/image42.png"/><Relationship Id="rId3" Type="http://schemas.openxmlformats.org/officeDocument/2006/relationships/image" Target="../media/image39.png"/><Relationship Id="rId34" Type="http://schemas.openxmlformats.org/officeDocument/2006/relationships/image" Target="../media/image32.svg"/><Relationship Id="rId38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37" Type="http://schemas.openxmlformats.org/officeDocument/2006/relationships/image" Target="../media/image4.png"/><Relationship Id="rId40" Type="http://schemas.openxmlformats.org/officeDocument/2006/relationships/image" Target="../media/image45.png"/><Relationship Id="rId36" Type="http://schemas.openxmlformats.org/officeDocument/2006/relationships/image" Target="../media/image3.png"/><Relationship Id="rId35" Type="http://schemas.openxmlformats.org/officeDocument/2006/relationships/image" Target="../media/image2.png"/><Relationship Id="rId9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34" Type="http://schemas.openxmlformats.org/officeDocument/2006/relationships/image" Target="../media/image3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37" Type="http://schemas.openxmlformats.org/officeDocument/2006/relationships/image" Target="../media/image46.png"/><Relationship Id="rId5" Type="http://schemas.openxmlformats.org/officeDocument/2006/relationships/image" Target="../media/image4.png"/><Relationship Id="rId36" Type="http://schemas.openxmlformats.org/officeDocument/2006/relationships/image" Target="../media/image44.png"/><Relationship Id="rId4" Type="http://schemas.openxmlformats.org/officeDocument/2006/relationships/image" Target="../media/image3.png"/><Relationship Id="rId35" Type="http://schemas.openxmlformats.org/officeDocument/2006/relationships/image" Target="../media/image42.png"/><Relationship Id="rId9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34" Type="http://schemas.openxmlformats.org/officeDocument/2006/relationships/image" Target="../media/image3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37" Type="http://schemas.openxmlformats.org/officeDocument/2006/relationships/image" Target="../media/image47.png"/><Relationship Id="rId5" Type="http://schemas.openxmlformats.org/officeDocument/2006/relationships/image" Target="../media/image4.png"/><Relationship Id="rId36" Type="http://schemas.openxmlformats.org/officeDocument/2006/relationships/image" Target="../media/image44.png"/><Relationship Id="rId4" Type="http://schemas.openxmlformats.org/officeDocument/2006/relationships/image" Target="../media/image3.png"/><Relationship Id="rId35" Type="http://schemas.openxmlformats.org/officeDocument/2006/relationships/image" Target="../media/image42.png"/><Relationship Id="rId9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34" Type="http://schemas.openxmlformats.org/officeDocument/2006/relationships/image" Target="../media/image3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37" Type="http://schemas.openxmlformats.org/officeDocument/2006/relationships/image" Target="../media/image48.png"/><Relationship Id="rId5" Type="http://schemas.openxmlformats.org/officeDocument/2006/relationships/image" Target="../media/image4.png"/><Relationship Id="rId36" Type="http://schemas.openxmlformats.org/officeDocument/2006/relationships/image" Target="../media/image44.png"/><Relationship Id="rId4" Type="http://schemas.openxmlformats.org/officeDocument/2006/relationships/image" Target="../media/image3.png"/><Relationship Id="rId35" Type="http://schemas.openxmlformats.org/officeDocument/2006/relationships/image" Target="../media/image42.png"/><Relationship Id="rId9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7" Type="http://schemas.openxmlformats.org/officeDocument/2006/relationships/image" Target="../media/image46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48" Type="http://schemas.openxmlformats.org/officeDocument/2006/relationships/image" Target="../media/image5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hyperlink" Target="https://geo.financialfootball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14" Type="http://schemas.openxmlformats.org/officeDocument/2006/relationships/image" Target="../media/image132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3" y="1528576"/>
            <a:ext cx="11428571" cy="45619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73595" y="367483"/>
            <a:ext cx="7644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დაზოგვის მსოფლიო დღე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0033" y="389494"/>
            <a:ext cx="914479" cy="914479"/>
          </a:xfrm>
          <a:prstGeom prst="rect">
            <a:avLst/>
          </a:prstGeom>
        </p:spPr>
      </p:pic>
      <p:pic>
        <p:nvPicPr>
          <p:cNvPr id="9" name="Graphic 11" descr="Question mark">
            <a:extLst>
              <a:ext uri="{FF2B5EF4-FFF2-40B4-BE49-F238E27FC236}">
                <a16:creationId xmlns:a16="http://schemas.microsoft.com/office/drawing/2014/main" id="{895F8232-F757-4D79-8572-5354B4F91B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861151" y="1819527"/>
            <a:ext cx="3814801" cy="3777135"/>
          </a:xfrm>
          <a:prstGeom prst="rect">
            <a:avLst/>
          </a:prstGeom>
        </p:spPr>
      </p:pic>
      <p:sp>
        <p:nvSpPr>
          <p:cNvPr id="11" name="Pentagon 10"/>
          <p:cNvSpPr/>
          <p:nvPr/>
        </p:nvSpPr>
        <p:spPr>
          <a:xfrm>
            <a:off x="838200" y="2321856"/>
            <a:ext cx="7022951" cy="583567"/>
          </a:xfrm>
          <a:prstGeom prst="homePlate">
            <a:avLst/>
          </a:prstGeom>
          <a:solidFill>
            <a:srgbClr val="704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როგორ დავზოგო ფული მარტივი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ფორმულის მიხედვით?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838200" y="3416312"/>
            <a:ext cx="7022951" cy="583567"/>
          </a:xfrm>
          <a:prstGeom prst="homePlate">
            <a:avLst/>
          </a:prstGeom>
          <a:solidFill>
            <a:srgbClr val="704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სად შევინახო დანაზოგი, რათა თავისით „გაიზარდოს“?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838200" y="4502206"/>
            <a:ext cx="7022951" cy="583567"/>
          </a:xfrm>
          <a:prstGeom prst="homePlate">
            <a:avLst/>
          </a:prstGeom>
          <a:solidFill>
            <a:srgbClr val="704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როგორ </a:t>
            </a:r>
            <a:r>
              <a:rPr lang="ka-GE" sz="200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ამოვიცნო ფინანსური თაღლითობა?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>
                <a:solidFill>
                  <a:srgbClr val="704DD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შენი ფული </a:t>
            </a:r>
            <a:r>
              <a:rPr lang="ka-GE" sz="28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შენი ფინანსური მომავალი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90479" y="1847075"/>
            <a:ext cx="5531219" cy="3776140"/>
          </a:xfrm>
          <a:prstGeom prst="rect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2452889" y="3097588"/>
            <a:ext cx="1728532" cy="66282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თუ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Freeform: Shape 5">
            <a:extLst>
              <a:ext uri="{FF2B5EF4-FFF2-40B4-BE49-F238E27FC236}">
                <a16:creationId xmlns:a16="http://schemas.microsoft.com/office/drawing/2014/main" id="{3CC316A5-155D-4044-8F7C-4632CD9EC06D}"/>
              </a:ext>
            </a:extLst>
          </p:cNvPr>
          <p:cNvSpPr/>
          <p:nvPr/>
        </p:nvSpPr>
        <p:spPr>
          <a:xfrm>
            <a:off x="383455" y="2026837"/>
            <a:ext cx="6457950" cy="746118"/>
          </a:xfrm>
          <a:custGeom>
            <a:avLst/>
            <a:gdLst>
              <a:gd name="connsiteX0" fmla="*/ 331019 w 2757856"/>
              <a:gd name="connsiteY0" fmla="*/ 25020 h 746118"/>
              <a:gd name="connsiteX1" fmla="*/ 49665 w 2757856"/>
              <a:gd name="connsiteY1" fmla="*/ 193832 h 746118"/>
              <a:gd name="connsiteX2" fmla="*/ 35597 w 2757856"/>
              <a:gd name="connsiteY2" fmla="*/ 489254 h 746118"/>
              <a:gd name="connsiteX3" fmla="*/ 415425 w 2757856"/>
              <a:gd name="connsiteY3" fmla="*/ 728404 h 746118"/>
              <a:gd name="connsiteX4" fmla="*/ 1062539 w 2757856"/>
              <a:gd name="connsiteY4" fmla="*/ 728404 h 746118"/>
              <a:gd name="connsiteX5" fmla="*/ 1962871 w 2757856"/>
              <a:gd name="connsiteY5" fmla="*/ 728404 h 746118"/>
              <a:gd name="connsiteX6" fmla="*/ 2666256 w 2757856"/>
              <a:gd name="connsiteY6" fmla="*/ 643998 h 746118"/>
              <a:gd name="connsiteX7" fmla="*/ 2694391 w 2757856"/>
              <a:gd name="connsiteY7" fmla="*/ 151629 h 746118"/>
              <a:gd name="connsiteX8" fmla="*/ 2159819 w 2757856"/>
              <a:gd name="connsiteY8" fmla="*/ 10952 h 746118"/>
              <a:gd name="connsiteX9" fmla="*/ 331019 w 2757856"/>
              <a:gd name="connsiteY9" fmla="*/ 25020 h 74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7856" h="746118">
                <a:moveTo>
                  <a:pt x="331019" y="25020"/>
                </a:moveTo>
                <a:cubicBezTo>
                  <a:pt x="-20673" y="55500"/>
                  <a:pt x="98902" y="116460"/>
                  <a:pt x="49665" y="193832"/>
                </a:cubicBezTo>
                <a:cubicBezTo>
                  <a:pt x="428" y="271204"/>
                  <a:pt x="-25363" y="400159"/>
                  <a:pt x="35597" y="489254"/>
                </a:cubicBezTo>
                <a:cubicBezTo>
                  <a:pt x="96557" y="578349"/>
                  <a:pt x="244268" y="688546"/>
                  <a:pt x="415425" y="728404"/>
                </a:cubicBezTo>
                <a:cubicBezTo>
                  <a:pt x="586582" y="768262"/>
                  <a:pt x="1062539" y="728404"/>
                  <a:pt x="1062539" y="728404"/>
                </a:cubicBezTo>
                <a:cubicBezTo>
                  <a:pt x="1320447" y="728404"/>
                  <a:pt x="1695585" y="742472"/>
                  <a:pt x="1962871" y="728404"/>
                </a:cubicBezTo>
                <a:cubicBezTo>
                  <a:pt x="2230157" y="714336"/>
                  <a:pt x="2544336" y="740127"/>
                  <a:pt x="2666256" y="643998"/>
                </a:cubicBezTo>
                <a:cubicBezTo>
                  <a:pt x="2788176" y="547869"/>
                  <a:pt x="2778797" y="257137"/>
                  <a:pt x="2694391" y="151629"/>
                </a:cubicBezTo>
                <a:cubicBezTo>
                  <a:pt x="2609985" y="46121"/>
                  <a:pt x="2553714" y="27364"/>
                  <a:pt x="2159819" y="10952"/>
                </a:cubicBezTo>
                <a:cubicBezTo>
                  <a:pt x="1765924" y="-5460"/>
                  <a:pt x="682711" y="-5460"/>
                  <a:pt x="331019" y="25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„მინდა ახალი ყურსასმენები“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Freeform: Shape 7">
            <a:extLst>
              <a:ext uri="{FF2B5EF4-FFF2-40B4-BE49-F238E27FC236}">
                <a16:creationId xmlns:a16="http://schemas.microsoft.com/office/drawing/2014/main" id="{DE45594F-1FA8-4B21-9EA8-97CDD1C7347B}"/>
              </a:ext>
            </a:extLst>
          </p:cNvPr>
          <p:cNvSpPr/>
          <p:nvPr/>
        </p:nvSpPr>
        <p:spPr>
          <a:xfrm>
            <a:off x="383455" y="4135964"/>
            <a:ext cx="6457950" cy="885287"/>
          </a:xfrm>
          <a:custGeom>
            <a:avLst/>
            <a:gdLst>
              <a:gd name="connsiteX0" fmla="*/ 225022 w 2340806"/>
              <a:gd name="connsiteY0" fmla="*/ 51774 h 729236"/>
              <a:gd name="connsiteX1" fmla="*/ 70278 w 2340806"/>
              <a:gd name="connsiteY1" fmla="*/ 234654 h 729236"/>
              <a:gd name="connsiteX2" fmla="*/ 14007 w 2340806"/>
              <a:gd name="connsiteY2" fmla="*/ 516007 h 729236"/>
              <a:gd name="connsiteX3" fmla="*/ 323496 w 2340806"/>
              <a:gd name="connsiteY3" fmla="*/ 712955 h 729236"/>
              <a:gd name="connsiteX4" fmla="*/ 900271 w 2340806"/>
              <a:gd name="connsiteY4" fmla="*/ 712955 h 729236"/>
              <a:gd name="connsiteX5" fmla="*/ 1603656 w 2340806"/>
              <a:gd name="connsiteY5" fmla="*/ 670752 h 729236"/>
              <a:gd name="connsiteX6" fmla="*/ 2025687 w 2340806"/>
              <a:gd name="connsiteY6" fmla="*/ 656684 h 729236"/>
              <a:gd name="connsiteX7" fmla="*/ 2335176 w 2340806"/>
              <a:gd name="connsiteY7" fmla="*/ 572278 h 729236"/>
              <a:gd name="connsiteX8" fmla="*/ 2194499 w 2340806"/>
              <a:gd name="connsiteY8" fmla="*/ 192450 h 729236"/>
              <a:gd name="connsiteX9" fmla="*/ 1814671 w 2340806"/>
              <a:gd name="connsiteY9" fmla="*/ 9570 h 729236"/>
              <a:gd name="connsiteX10" fmla="*/ 225022 w 2340806"/>
              <a:gd name="connsiteY10" fmla="*/ 51774 h 7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0806" h="729236">
                <a:moveTo>
                  <a:pt x="225022" y="51774"/>
                </a:moveTo>
                <a:cubicBezTo>
                  <a:pt x="-65710" y="89288"/>
                  <a:pt x="105447" y="157282"/>
                  <a:pt x="70278" y="234654"/>
                </a:cubicBezTo>
                <a:cubicBezTo>
                  <a:pt x="35109" y="312026"/>
                  <a:pt x="-28196" y="436290"/>
                  <a:pt x="14007" y="516007"/>
                </a:cubicBezTo>
                <a:cubicBezTo>
                  <a:pt x="56210" y="595724"/>
                  <a:pt x="175785" y="680130"/>
                  <a:pt x="323496" y="712955"/>
                </a:cubicBezTo>
                <a:cubicBezTo>
                  <a:pt x="471207" y="745780"/>
                  <a:pt x="686911" y="719989"/>
                  <a:pt x="900271" y="712955"/>
                </a:cubicBezTo>
                <a:cubicBezTo>
                  <a:pt x="1113631" y="705921"/>
                  <a:pt x="1416087" y="680130"/>
                  <a:pt x="1603656" y="670752"/>
                </a:cubicBezTo>
                <a:cubicBezTo>
                  <a:pt x="1791225" y="661374"/>
                  <a:pt x="1903767" y="673096"/>
                  <a:pt x="2025687" y="656684"/>
                </a:cubicBezTo>
                <a:cubicBezTo>
                  <a:pt x="2147607" y="640272"/>
                  <a:pt x="2307041" y="649650"/>
                  <a:pt x="2335176" y="572278"/>
                </a:cubicBezTo>
                <a:cubicBezTo>
                  <a:pt x="2363311" y="494906"/>
                  <a:pt x="2281250" y="286235"/>
                  <a:pt x="2194499" y="192450"/>
                </a:cubicBezTo>
                <a:cubicBezTo>
                  <a:pt x="2107748" y="98665"/>
                  <a:pt x="2138228" y="35361"/>
                  <a:pt x="1814671" y="9570"/>
                </a:cubicBezTo>
                <a:cubicBezTo>
                  <a:pt x="1491114" y="-16221"/>
                  <a:pt x="515754" y="14260"/>
                  <a:pt x="225022" y="5177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„მინდა 6 თვეში 300-ლარიანი ყურსასმენების ყიდვა და ამისთვის ყოველთვე 50 ლარის გადადება“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მიზნები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Graphic 14" descr="Bullseye">
            <a:extLst>
              <a:ext uri="{FF2B5EF4-FFF2-40B4-BE49-F238E27FC236}">
                <a16:creationId xmlns:a16="http://schemas.microsoft.com/office/drawing/2014/main" id="{544A9D9C-F1CB-D569-D340-7D7677A76C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3442799" y="4178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1015963" y="1587891"/>
            <a:ext cx="4547963" cy="8681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4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მიზნების მიღწევა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2639" y="2256035"/>
            <a:ext cx="5714613" cy="3481157"/>
          </a:xfrm>
          <a:prstGeom prst="rect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103589" y="2454931"/>
            <a:ext cx="5714613" cy="3481156"/>
          </a:xfrm>
          <a:prstGeom prst="rect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621648" y="1585612"/>
            <a:ext cx="4547963" cy="8681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4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გაუთვალისწინებელი მოვლენებისთვის მზადყოფნა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raphic 26" descr="Piggy Bank">
            <a:extLst>
              <a:ext uri="{FF2B5EF4-FFF2-40B4-BE49-F238E27FC236}">
                <a16:creationId xmlns:a16="http://schemas.microsoft.com/office/drawing/2014/main" id="{4DE0B306-ADFC-5B45-DFD4-A78BB0C4AA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035754" y="452699"/>
            <a:ext cx="914400" cy="914400"/>
          </a:xfrm>
          <a:prstGeom prst="rect">
            <a:avLst/>
          </a:prstGeom>
        </p:spPr>
      </p:pic>
      <p:sp>
        <p:nvSpPr>
          <p:cNvPr id="2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75357" y="5308206"/>
            <a:ext cx="6749594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დაზოგვა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ფულის შენახვა, დაგროვება სამომავლოდ, რაიმე მიზნისთვის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რატომ ვზოგავთ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ფულს?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1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51" y="2060040"/>
            <a:ext cx="3532453" cy="34643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01234" y="1810475"/>
            <a:ext cx="10942776" cy="3603942"/>
            <a:chOff x="780578" y="2377478"/>
            <a:chExt cx="10942776" cy="3603942"/>
          </a:xfrm>
        </p:grpSpPr>
        <p:sp>
          <p:nvSpPr>
            <p:cNvPr id="20" name="Callout: Bent Line with No Border 44">
              <a:extLst>
                <a:ext uri="{FF2B5EF4-FFF2-40B4-BE49-F238E27FC236}">
                  <a16:creationId xmlns:a16="http://schemas.microsoft.com/office/drawing/2014/main" id="{23FECB5B-C65A-4AA5-89BA-31831A074442}"/>
                </a:ext>
              </a:extLst>
            </p:cNvPr>
            <p:cNvSpPr/>
            <p:nvPr/>
          </p:nvSpPr>
          <p:spPr>
            <a:xfrm>
              <a:off x="8818037" y="2396543"/>
              <a:ext cx="2529065" cy="703176"/>
            </a:xfrm>
            <a:prstGeom prst="callout2">
              <a:avLst/>
            </a:prstGeom>
            <a:noFill/>
            <a:ln w="38100">
              <a:solidFill>
                <a:srgbClr val="FF9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5C7F2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დანაზოგები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5C7F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Callout: Bent Line with No Border 45">
              <a:extLst>
                <a:ext uri="{FF2B5EF4-FFF2-40B4-BE49-F238E27FC236}">
                  <a16:creationId xmlns:a16="http://schemas.microsoft.com/office/drawing/2014/main" id="{BDCF86C1-521A-4FED-AFA0-159557E089BF}"/>
                </a:ext>
              </a:extLst>
            </p:cNvPr>
            <p:cNvSpPr/>
            <p:nvPr/>
          </p:nvSpPr>
          <p:spPr>
            <a:xfrm flipH="1">
              <a:off x="780578" y="3303596"/>
              <a:ext cx="2266904" cy="703176"/>
            </a:xfrm>
            <a:prstGeom prst="callout2">
              <a:avLst/>
            </a:prstGeom>
            <a:noFill/>
            <a:ln w="38100">
              <a:solidFill>
                <a:srgbClr val="FF9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9D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საჭიროებები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Freeform: Shape 51">
              <a:extLst>
                <a:ext uri="{FF2B5EF4-FFF2-40B4-BE49-F238E27FC236}">
                  <a16:creationId xmlns:a16="http://schemas.microsoft.com/office/drawing/2014/main" id="{C1478D26-E93E-4108-B213-DCF9DD485BE8}"/>
                </a:ext>
              </a:extLst>
            </p:cNvPr>
            <p:cNvSpPr/>
            <p:nvPr/>
          </p:nvSpPr>
          <p:spPr>
            <a:xfrm>
              <a:off x="915488" y="3177259"/>
              <a:ext cx="1984709" cy="828057"/>
            </a:xfrm>
            <a:custGeom>
              <a:avLst/>
              <a:gdLst>
                <a:gd name="connsiteX0" fmla="*/ 981829 w 2599040"/>
                <a:gd name="connsiteY0" fmla="*/ 599 h 1294719"/>
                <a:gd name="connsiteX1" fmla="*/ 137768 w 2599040"/>
                <a:gd name="connsiteY1" fmla="*/ 211614 h 1294719"/>
                <a:gd name="connsiteX2" fmla="*/ 53362 w 2599040"/>
                <a:gd name="connsiteY2" fmla="*/ 985337 h 1294719"/>
                <a:gd name="connsiteX3" fmla="*/ 672340 w 2599040"/>
                <a:gd name="connsiteY3" fmla="*/ 1280759 h 1294719"/>
                <a:gd name="connsiteX4" fmla="*/ 1910297 w 2599040"/>
                <a:gd name="connsiteY4" fmla="*/ 1224488 h 1294719"/>
                <a:gd name="connsiteX5" fmla="*/ 2487072 w 2599040"/>
                <a:gd name="connsiteY5" fmla="*/ 1027540 h 1294719"/>
                <a:gd name="connsiteX6" fmla="*/ 2585546 w 2599040"/>
                <a:gd name="connsiteY6" fmla="*/ 647713 h 1294719"/>
                <a:gd name="connsiteX7" fmla="*/ 2304192 w 2599040"/>
                <a:gd name="connsiteY7" fmla="*/ 281953 h 1294719"/>
                <a:gd name="connsiteX8" fmla="*/ 1586740 w 2599040"/>
                <a:gd name="connsiteY8" fmla="*/ 253817 h 1294719"/>
                <a:gd name="connsiteX9" fmla="*/ 981829 w 2599040"/>
                <a:gd name="connsiteY9" fmla="*/ 599 h 1294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9040" h="1294719">
                  <a:moveTo>
                    <a:pt x="981829" y="599"/>
                  </a:moveTo>
                  <a:cubicBezTo>
                    <a:pt x="740334" y="-6435"/>
                    <a:pt x="292512" y="47491"/>
                    <a:pt x="137768" y="211614"/>
                  </a:cubicBezTo>
                  <a:cubicBezTo>
                    <a:pt x="-16977" y="375737"/>
                    <a:pt x="-35733" y="807146"/>
                    <a:pt x="53362" y="985337"/>
                  </a:cubicBezTo>
                  <a:cubicBezTo>
                    <a:pt x="142457" y="1163528"/>
                    <a:pt x="362851" y="1240901"/>
                    <a:pt x="672340" y="1280759"/>
                  </a:cubicBezTo>
                  <a:cubicBezTo>
                    <a:pt x="981829" y="1320618"/>
                    <a:pt x="1607842" y="1266691"/>
                    <a:pt x="1910297" y="1224488"/>
                  </a:cubicBezTo>
                  <a:cubicBezTo>
                    <a:pt x="2212752" y="1182285"/>
                    <a:pt x="2374531" y="1123669"/>
                    <a:pt x="2487072" y="1027540"/>
                  </a:cubicBezTo>
                  <a:cubicBezTo>
                    <a:pt x="2599613" y="931411"/>
                    <a:pt x="2616026" y="771978"/>
                    <a:pt x="2585546" y="647713"/>
                  </a:cubicBezTo>
                  <a:cubicBezTo>
                    <a:pt x="2555066" y="523448"/>
                    <a:pt x="2470660" y="347602"/>
                    <a:pt x="2304192" y="281953"/>
                  </a:cubicBezTo>
                  <a:cubicBezTo>
                    <a:pt x="2137724" y="216304"/>
                    <a:pt x="1811823" y="298365"/>
                    <a:pt x="1586740" y="253817"/>
                  </a:cubicBezTo>
                  <a:cubicBezTo>
                    <a:pt x="1361657" y="209269"/>
                    <a:pt x="1223324" y="7633"/>
                    <a:pt x="981829" y="599"/>
                  </a:cubicBezTo>
                  <a:close/>
                </a:path>
              </a:pathLst>
            </a:custGeom>
            <a:noFill/>
            <a:ln w="19050">
              <a:solidFill>
                <a:srgbClr val="FF9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52">
              <a:extLst>
                <a:ext uri="{FF2B5EF4-FFF2-40B4-BE49-F238E27FC236}">
                  <a16:creationId xmlns:a16="http://schemas.microsoft.com/office/drawing/2014/main" id="{3F81AC0E-DFD9-4AD4-AFF1-96C2F15860F3}"/>
                </a:ext>
              </a:extLst>
            </p:cNvPr>
            <p:cNvSpPr/>
            <p:nvPr/>
          </p:nvSpPr>
          <p:spPr>
            <a:xfrm>
              <a:off x="8997935" y="2377478"/>
              <a:ext cx="2169268" cy="752228"/>
            </a:xfrm>
            <a:custGeom>
              <a:avLst/>
              <a:gdLst>
                <a:gd name="connsiteX0" fmla="*/ 528652 w 2935985"/>
                <a:gd name="connsiteY0" fmla="*/ 75229 h 1045933"/>
                <a:gd name="connsiteX1" fmla="*/ 8147 w 2935985"/>
                <a:gd name="connsiteY1" fmla="*/ 412854 h 1045933"/>
                <a:gd name="connsiteX2" fmla="*/ 275433 w 2935985"/>
                <a:gd name="connsiteY2" fmla="*/ 820817 h 1045933"/>
                <a:gd name="connsiteX3" fmla="*/ 1105427 w 2935985"/>
                <a:gd name="connsiteY3" fmla="*/ 1045900 h 1045933"/>
                <a:gd name="connsiteX4" fmla="*/ 2301181 w 2935985"/>
                <a:gd name="connsiteY4" fmla="*/ 806749 h 1045933"/>
                <a:gd name="connsiteX5" fmla="*/ 2849821 w 2935985"/>
                <a:gd name="connsiteY5" fmla="*/ 736411 h 1045933"/>
                <a:gd name="connsiteX6" fmla="*/ 2892024 w 2935985"/>
                <a:gd name="connsiteY6" fmla="*/ 244041 h 1045933"/>
                <a:gd name="connsiteX7" fmla="*/ 2427790 w 2935985"/>
                <a:gd name="connsiteY7" fmla="*/ 18958 h 1045933"/>
                <a:gd name="connsiteX8" fmla="*/ 1541526 w 2935985"/>
                <a:gd name="connsiteY8" fmla="*/ 18958 h 1045933"/>
                <a:gd name="connsiteX9" fmla="*/ 528652 w 2935985"/>
                <a:gd name="connsiteY9" fmla="*/ 75229 h 104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35985" h="1045933">
                  <a:moveTo>
                    <a:pt x="528652" y="75229"/>
                  </a:moveTo>
                  <a:cubicBezTo>
                    <a:pt x="273089" y="140878"/>
                    <a:pt x="50350" y="288589"/>
                    <a:pt x="8147" y="412854"/>
                  </a:cubicBezTo>
                  <a:cubicBezTo>
                    <a:pt x="-34056" y="537119"/>
                    <a:pt x="92553" y="715309"/>
                    <a:pt x="275433" y="820817"/>
                  </a:cubicBezTo>
                  <a:cubicBezTo>
                    <a:pt x="458313" y="926325"/>
                    <a:pt x="767802" y="1048245"/>
                    <a:pt x="1105427" y="1045900"/>
                  </a:cubicBezTo>
                  <a:cubicBezTo>
                    <a:pt x="1443052" y="1043555"/>
                    <a:pt x="2010449" y="858330"/>
                    <a:pt x="2301181" y="806749"/>
                  </a:cubicBezTo>
                  <a:cubicBezTo>
                    <a:pt x="2591913" y="755168"/>
                    <a:pt x="2751347" y="830196"/>
                    <a:pt x="2849821" y="736411"/>
                  </a:cubicBezTo>
                  <a:cubicBezTo>
                    <a:pt x="2948295" y="642626"/>
                    <a:pt x="2962362" y="363616"/>
                    <a:pt x="2892024" y="244041"/>
                  </a:cubicBezTo>
                  <a:cubicBezTo>
                    <a:pt x="2821686" y="124466"/>
                    <a:pt x="2652873" y="56472"/>
                    <a:pt x="2427790" y="18958"/>
                  </a:cubicBezTo>
                  <a:cubicBezTo>
                    <a:pt x="2202707" y="-18556"/>
                    <a:pt x="1858049" y="9580"/>
                    <a:pt x="1541526" y="18958"/>
                  </a:cubicBezTo>
                  <a:cubicBezTo>
                    <a:pt x="1225003" y="28336"/>
                    <a:pt x="784215" y="9580"/>
                    <a:pt x="528652" y="75229"/>
                  </a:cubicBezTo>
                  <a:close/>
                </a:path>
              </a:pathLst>
            </a:custGeom>
            <a:noFill/>
            <a:ln w="19050">
              <a:solidFill>
                <a:srgbClr val="05C7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5C7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allout: Bent Line with No Border 46">
              <a:extLst>
                <a:ext uri="{FF2B5EF4-FFF2-40B4-BE49-F238E27FC236}">
                  <a16:creationId xmlns:a16="http://schemas.microsoft.com/office/drawing/2014/main" id="{D6524F33-4392-47C1-9CC1-80938EEEFDAF}"/>
                </a:ext>
              </a:extLst>
            </p:cNvPr>
            <p:cNvSpPr/>
            <p:nvPr/>
          </p:nvSpPr>
          <p:spPr>
            <a:xfrm flipH="1" flipV="1">
              <a:off x="5276941" y="4182605"/>
              <a:ext cx="2266904" cy="859223"/>
            </a:xfrm>
            <a:prstGeom prst="callout2">
              <a:avLst>
                <a:gd name="adj1" fmla="val 33468"/>
                <a:gd name="adj2" fmla="val -11337"/>
                <a:gd name="adj3" fmla="val 33468"/>
                <a:gd name="adj4" fmla="val -28682"/>
                <a:gd name="adj5" fmla="val -31881"/>
                <a:gd name="adj6" fmla="val -60384"/>
              </a:avLst>
            </a:prstGeom>
            <a:noFill/>
            <a:ln w="38100">
              <a:solidFill>
                <a:srgbClr val="FF9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9D00"/>
                </a:solidFill>
                <a:effectLst/>
                <a:uLnTx/>
                <a:uFillTx/>
                <a:latin typeface="Helvetica Neue LT GEO 65 Medium" panose="020B0604020202020204" pitchFamily="2" charset="0"/>
                <a:ea typeface="+mn-ea"/>
                <a:cs typeface="Helvetica Neue LT GEO 65 Medium" panose="020B0604020202020204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537464-928E-467E-BDE4-3E0AF19228DD}"/>
                </a:ext>
              </a:extLst>
            </p:cNvPr>
            <p:cNvSpPr txBox="1"/>
            <p:nvPr/>
          </p:nvSpPr>
          <p:spPr>
            <a:xfrm>
              <a:off x="9032600" y="5357297"/>
              <a:ext cx="26907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5E89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სურვილები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5E89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Freeform: Shape 53">
              <a:extLst>
                <a:ext uri="{FF2B5EF4-FFF2-40B4-BE49-F238E27FC236}">
                  <a16:creationId xmlns:a16="http://schemas.microsoft.com/office/drawing/2014/main" id="{8B28C35E-0076-4F36-BE18-86262E8A28AA}"/>
                </a:ext>
              </a:extLst>
            </p:cNvPr>
            <p:cNvSpPr/>
            <p:nvPr/>
          </p:nvSpPr>
          <p:spPr>
            <a:xfrm>
              <a:off x="8899917" y="5246690"/>
              <a:ext cx="1984709" cy="734730"/>
            </a:xfrm>
            <a:custGeom>
              <a:avLst/>
              <a:gdLst>
                <a:gd name="connsiteX0" fmla="*/ 450408 w 2771597"/>
                <a:gd name="connsiteY0" fmla="*/ 131838 h 1052526"/>
                <a:gd name="connsiteX1" fmla="*/ 14310 w 2771597"/>
                <a:gd name="connsiteY1" fmla="*/ 427259 h 1052526"/>
                <a:gd name="connsiteX2" fmla="*/ 169054 w 2771597"/>
                <a:gd name="connsiteY2" fmla="*/ 933696 h 1052526"/>
                <a:gd name="connsiteX3" fmla="*/ 788033 w 2771597"/>
                <a:gd name="connsiteY3" fmla="*/ 1046238 h 1052526"/>
                <a:gd name="connsiteX4" fmla="*/ 1603959 w 2771597"/>
                <a:gd name="connsiteY4" fmla="*/ 1004035 h 1052526"/>
                <a:gd name="connsiteX5" fmla="*/ 2377682 w 2771597"/>
                <a:gd name="connsiteY5" fmla="*/ 1004035 h 1052526"/>
                <a:gd name="connsiteX6" fmla="*/ 2771577 w 2771597"/>
                <a:gd name="connsiteY6" fmla="*/ 328786 h 1052526"/>
                <a:gd name="connsiteX7" fmla="*/ 2363614 w 2771597"/>
                <a:gd name="connsiteY7" fmla="*/ 131838 h 1052526"/>
                <a:gd name="connsiteX8" fmla="*/ 1421079 w 2771597"/>
                <a:gd name="connsiteY8" fmla="*/ 5229 h 1052526"/>
                <a:gd name="connsiteX9" fmla="*/ 999048 w 2771597"/>
                <a:gd name="connsiteY9" fmla="*/ 33364 h 1052526"/>
                <a:gd name="connsiteX10" fmla="*/ 450408 w 2771597"/>
                <a:gd name="connsiteY10" fmla="*/ 131838 h 105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71597" h="1052526">
                  <a:moveTo>
                    <a:pt x="450408" y="131838"/>
                  </a:moveTo>
                  <a:cubicBezTo>
                    <a:pt x="286285" y="197487"/>
                    <a:pt x="61202" y="293616"/>
                    <a:pt x="14310" y="427259"/>
                  </a:cubicBezTo>
                  <a:cubicBezTo>
                    <a:pt x="-32582" y="560902"/>
                    <a:pt x="40100" y="830533"/>
                    <a:pt x="169054" y="933696"/>
                  </a:cubicBezTo>
                  <a:cubicBezTo>
                    <a:pt x="298008" y="1036859"/>
                    <a:pt x="548882" y="1034515"/>
                    <a:pt x="788033" y="1046238"/>
                  </a:cubicBezTo>
                  <a:cubicBezTo>
                    <a:pt x="1027184" y="1057961"/>
                    <a:pt x="1339018" y="1011069"/>
                    <a:pt x="1603959" y="1004035"/>
                  </a:cubicBezTo>
                  <a:cubicBezTo>
                    <a:pt x="1868900" y="997001"/>
                    <a:pt x="2183079" y="1116577"/>
                    <a:pt x="2377682" y="1004035"/>
                  </a:cubicBezTo>
                  <a:cubicBezTo>
                    <a:pt x="2572285" y="891493"/>
                    <a:pt x="2773922" y="474152"/>
                    <a:pt x="2771577" y="328786"/>
                  </a:cubicBezTo>
                  <a:cubicBezTo>
                    <a:pt x="2769232" y="183420"/>
                    <a:pt x="2588697" y="185764"/>
                    <a:pt x="2363614" y="131838"/>
                  </a:cubicBezTo>
                  <a:cubicBezTo>
                    <a:pt x="2138531" y="77912"/>
                    <a:pt x="1648507" y="21641"/>
                    <a:pt x="1421079" y="5229"/>
                  </a:cubicBezTo>
                  <a:cubicBezTo>
                    <a:pt x="1193651" y="-11183"/>
                    <a:pt x="1167860" y="14607"/>
                    <a:pt x="999048" y="33364"/>
                  </a:cubicBezTo>
                  <a:cubicBezTo>
                    <a:pt x="830236" y="52121"/>
                    <a:pt x="614531" y="66189"/>
                    <a:pt x="450408" y="131838"/>
                  </a:cubicBezTo>
                  <a:close/>
                </a:path>
              </a:pathLst>
            </a:custGeom>
            <a:noFill/>
            <a:ln w="19050">
              <a:solidFill>
                <a:srgbClr val="05E8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7537464-928E-467E-BDE4-3E0AF19228DD}"/>
                </a:ext>
              </a:extLst>
            </p:cNvPr>
            <p:cNvSpPr txBox="1"/>
            <p:nvPr/>
          </p:nvSpPr>
          <p:spPr>
            <a:xfrm>
              <a:off x="4854710" y="4182605"/>
              <a:ext cx="95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50%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537464-928E-467E-BDE4-3E0AF19228DD}"/>
                </a:ext>
              </a:extLst>
            </p:cNvPr>
            <p:cNvSpPr txBox="1"/>
            <p:nvPr/>
          </p:nvSpPr>
          <p:spPr>
            <a:xfrm>
              <a:off x="6277918" y="5050296"/>
              <a:ext cx="95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30%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7537464-928E-467E-BDE4-3E0AF19228DD}"/>
                </a:ext>
              </a:extLst>
            </p:cNvPr>
            <p:cNvSpPr txBox="1"/>
            <p:nvPr/>
          </p:nvSpPr>
          <p:spPr>
            <a:xfrm>
              <a:off x="6193730" y="3429000"/>
              <a:ext cx="951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20%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0" name="Oval 39"/>
          <p:cNvSpPr/>
          <p:nvPr/>
        </p:nvSpPr>
        <p:spPr>
          <a:xfrm>
            <a:off x="4223439" y="2090520"/>
            <a:ext cx="3380278" cy="3380278"/>
          </a:xfrm>
          <a:prstGeom prst="ellipse">
            <a:avLst/>
          </a:prstGeom>
          <a:noFill/>
          <a:ln w="38100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5913578" y="2090520"/>
            <a:ext cx="0" cy="3380278"/>
          </a:xfrm>
          <a:prstGeom prst="line">
            <a:avLst/>
          </a:prstGeom>
          <a:ln w="38100">
            <a:solidFill>
              <a:srgbClr val="009C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911555" y="3238720"/>
            <a:ext cx="1607974" cy="513789"/>
          </a:xfrm>
          <a:prstGeom prst="line">
            <a:avLst/>
          </a:prstGeom>
          <a:ln w="38100">
            <a:solidFill>
              <a:srgbClr val="009CA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20117596">
            <a:off x="6094373" y="389726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b="1" dirty="0" smtClean="0">
                <a:solidFill>
                  <a:srgbClr val="6CBBA6"/>
                </a:solidFill>
              </a:rPr>
              <a:t>₾</a:t>
            </a:r>
            <a:endParaRPr lang="en-US" b="1" dirty="0">
              <a:solidFill>
                <a:srgbClr val="6CBBA6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20811468">
            <a:off x="6276042" y="3925432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1200" b="1" dirty="0" smtClean="0">
                <a:solidFill>
                  <a:srgbClr val="6CBBA6"/>
                </a:solidFill>
              </a:rPr>
              <a:t>₾</a:t>
            </a:r>
            <a:endParaRPr lang="en-US" sz="1200" b="1" dirty="0">
              <a:solidFill>
                <a:srgbClr val="6CBBA6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 rot="21208347">
            <a:off x="6209881" y="3753064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1400" b="1" dirty="0" smtClean="0">
                <a:solidFill>
                  <a:srgbClr val="6CBBA6"/>
                </a:solidFill>
              </a:rPr>
              <a:t>₾</a:t>
            </a:r>
            <a:endParaRPr lang="en-US" sz="1400" b="1" dirty="0">
              <a:solidFill>
                <a:srgbClr val="6CBBA6"/>
              </a:solidFill>
            </a:endParaRPr>
          </a:p>
        </p:txBody>
      </p:sp>
      <p:pic>
        <p:nvPicPr>
          <p:cNvPr id="32" name="Graphic 18" descr="Wallet">
            <a:extLst>
              <a:ext uri="{FF2B5EF4-FFF2-40B4-BE49-F238E27FC236}">
                <a16:creationId xmlns:a16="http://schemas.microsoft.com/office/drawing/2014/main" id="{3406B290-DB12-71CF-D834-75CC904840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42997" y="417997"/>
            <a:ext cx="914400" cy="914400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err="1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ბიუჯეტირების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50-30-20-ის წესი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8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8791" y="1238242"/>
            <a:ext cx="3183209" cy="4717715"/>
          </a:xfrm>
          <a:prstGeom prst="rect">
            <a:avLst/>
          </a:prstGeom>
        </p:spPr>
      </p:pic>
      <p:sp>
        <p:nvSpPr>
          <p:cNvPr id="17" name="Freeform: Shape 7">
            <a:extLst>
              <a:ext uri="{FF2B5EF4-FFF2-40B4-BE49-F238E27FC236}">
                <a16:creationId xmlns:a16="http://schemas.microsoft.com/office/drawing/2014/main" id="{DF3C58E5-27BB-4A54-A953-58A30CF87311}"/>
              </a:ext>
            </a:extLst>
          </p:cNvPr>
          <p:cNvSpPr/>
          <p:nvPr/>
        </p:nvSpPr>
        <p:spPr>
          <a:xfrm>
            <a:off x="489117" y="1647450"/>
            <a:ext cx="3337560" cy="4080510"/>
          </a:xfrm>
          <a:custGeom>
            <a:avLst/>
            <a:gdLst>
              <a:gd name="connsiteX0" fmla="*/ 321751 w 5910192"/>
              <a:gd name="connsiteY0" fmla="*/ 78580 h 5774094"/>
              <a:gd name="connsiteX1" fmla="*/ 1120037 w 5910192"/>
              <a:gd name="connsiteY1" fmla="*/ 107609 h 5774094"/>
              <a:gd name="connsiteX2" fmla="*/ 2644037 w 5910192"/>
              <a:gd name="connsiteY2" fmla="*/ 78580 h 5774094"/>
              <a:gd name="connsiteX3" fmla="*/ 3964837 w 5910192"/>
              <a:gd name="connsiteY3" fmla="*/ 194695 h 5774094"/>
              <a:gd name="connsiteX4" fmla="*/ 5314665 w 5910192"/>
              <a:gd name="connsiteY4" fmla="*/ 165666 h 5774094"/>
              <a:gd name="connsiteX5" fmla="*/ 5837179 w 5910192"/>
              <a:gd name="connsiteY5" fmla="*/ 165666 h 5774094"/>
              <a:gd name="connsiteX6" fmla="*/ 5866208 w 5910192"/>
              <a:gd name="connsiteY6" fmla="*/ 978466 h 5774094"/>
              <a:gd name="connsiteX7" fmla="*/ 5909751 w 5910192"/>
              <a:gd name="connsiteY7" fmla="*/ 1936409 h 5774094"/>
              <a:gd name="connsiteX8" fmla="*/ 5837179 w 5910192"/>
              <a:gd name="connsiteY8" fmla="*/ 3068523 h 5774094"/>
              <a:gd name="connsiteX9" fmla="*/ 5779122 w 5910192"/>
              <a:gd name="connsiteY9" fmla="*/ 3982923 h 5774094"/>
              <a:gd name="connsiteX10" fmla="*/ 5822665 w 5910192"/>
              <a:gd name="connsiteY10" fmla="*/ 4665095 h 5774094"/>
              <a:gd name="connsiteX11" fmla="*/ 5880722 w 5910192"/>
              <a:gd name="connsiteY11" fmla="*/ 5187609 h 5774094"/>
              <a:gd name="connsiteX12" fmla="*/ 5764608 w 5910192"/>
              <a:gd name="connsiteY12" fmla="*/ 5623038 h 5774094"/>
              <a:gd name="connsiteX13" fmla="*/ 5096951 w 5910192"/>
              <a:gd name="connsiteY13" fmla="*/ 5739152 h 5774094"/>
              <a:gd name="connsiteX14" fmla="*/ 3877751 w 5910192"/>
              <a:gd name="connsiteY14" fmla="*/ 5768180 h 5774094"/>
              <a:gd name="connsiteX15" fmla="*/ 2455351 w 5910192"/>
              <a:gd name="connsiteY15" fmla="*/ 5724638 h 5774094"/>
              <a:gd name="connsiteX16" fmla="*/ 916837 w 5910192"/>
              <a:gd name="connsiteY16" fmla="*/ 5724638 h 5774094"/>
              <a:gd name="connsiteX17" fmla="*/ 263694 w 5910192"/>
              <a:gd name="connsiteY17" fmla="*/ 5724638 h 5774094"/>
              <a:gd name="connsiteX18" fmla="*/ 2437 w 5910192"/>
              <a:gd name="connsiteY18" fmla="*/ 5724638 h 5774094"/>
              <a:gd name="connsiteX19" fmla="*/ 133065 w 5910192"/>
              <a:gd name="connsiteY19" fmla="*/ 5056980 h 5774094"/>
              <a:gd name="connsiteX20" fmla="*/ 133065 w 5910192"/>
              <a:gd name="connsiteY20" fmla="*/ 4665095 h 5774094"/>
              <a:gd name="connsiteX21" fmla="*/ 133065 w 5910192"/>
              <a:gd name="connsiteY21" fmla="*/ 4055495 h 5774094"/>
              <a:gd name="connsiteX22" fmla="*/ 176608 w 5910192"/>
              <a:gd name="connsiteY22" fmla="*/ 2966923 h 5774094"/>
              <a:gd name="connsiteX23" fmla="*/ 162094 w 5910192"/>
              <a:gd name="connsiteY23" fmla="*/ 1530009 h 5774094"/>
              <a:gd name="connsiteX24" fmla="*/ 147579 w 5910192"/>
              <a:gd name="connsiteY24" fmla="*/ 615609 h 5774094"/>
              <a:gd name="connsiteX25" fmla="*/ 89522 w 5910192"/>
              <a:gd name="connsiteY25" fmla="*/ 267266 h 5774094"/>
              <a:gd name="connsiteX26" fmla="*/ 89522 w 5910192"/>
              <a:gd name="connsiteY26" fmla="*/ 6009 h 5774094"/>
              <a:gd name="connsiteX27" fmla="*/ 321751 w 5910192"/>
              <a:gd name="connsiteY27" fmla="*/ 78580 h 577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10192" h="5774094">
                <a:moveTo>
                  <a:pt x="321751" y="78580"/>
                </a:moveTo>
                <a:cubicBezTo>
                  <a:pt x="493504" y="95513"/>
                  <a:pt x="732989" y="107609"/>
                  <a:pt x="1120037" y="107609"/>
                </a:cubicBezTo>
                <a:cubicBezTo>
                  <a:pt x="1507085" y="107609"/>
                  <a:pt x="2169904" y="64066"/>
                  <a:pt x="2644037" y="78580"/>
                </a:cubicBezTo>
                <a:cubicBezTo>
                  <a:pt x="3118170" y="93094"/>
                  <a:pt x="3519732" y="180181"/>
                  <a:pt x="3964837" y="194695"/>
                </a:cubicBezTo>
                <a:cubicBezTo>
                  <a:pt x="4409942" y="209209"/>
                  <a:pt x="5002608" y="170504"/>
                  <a:pt x="5314665" y="165666"/>
                </a:cubicBezTo>
                <a:cubicBezTo>
                  <a:pt x="5626722" y="160828"/>
                  <a:pt x="5745255" y="30199"/>
                  <a:pt x="5837179" y="165666"/>
                </a:cubicBezTo>
                <a:cubicBezTo>
                  <a:pt x="5929103" y="301133"/>
                  <a:pt x="5854113" y="683342"/>
                  <a:pt x="5866208" y="978466"/>
                </a:cubicBezTo>
                <a:cubicBezTo>
                  <a:pt x="5878303" y="1273590"/>
                  <a:pt x="5914589" y="1588066"/>
                  <a:pt x="5909751" y="1936409"/>
                </a:cubicBezTo>
                <a:cubicBezTo>
                  <a:pt x="5904913" y="2284752"/>
                  <a:pt x="5858950" y="2727438"/>
                  <a:pt x="5837179" y="3068523"/>
                </a:cubicBezTo>
                <a:cubicBezTo>
                  <a:pt x="5815408" y="3409608"/>
                  <a:pt x="5781541" y="3716828"/>
                  <a:pt x="5779122" y="3982923"/>
                </a:cubicBezTo>
                <a:cubicBezTo>
                  <a:pt x="5776703" y="4249018"/>
                  <a:pt x="5805732" y="4464314"/>
                  <a:pt x="5822665" y="4665095"/>
                </a:cubicBezTo>
                <a:cubicBezTo>
                  <a:pt x="5839598" y="4865876"/>
                  <a:pt x="5890398" y="5027952"/>
                  <a:pt x="5880722" y="5187609"/>
                </a:cubicBezTo>
                <a:cubicBezTo>
                  <a:pt x="5871046" y="5347266"/>
                  <a:pt x="5895236" y="5531114"/>
                  <a:pt x="5764608" y="5623038"/>
                </a:cubicBezTo>
                <a:cubicBezTo>
                  <a:pt x="5633980" y="5714962"/>
                  <a:pt x="5411427" y="5714962"/>
                  <a:pt x="5096951" y="5739152"/>
                </a:cubicBezTo>
                <a:cubicBezTo>
                  <a:pt x="4782475" y="5763342"/>
                  <a:pt x="4318018" y="5770599"/>
                  <a:pt x="3877751" y="5768180"/>
                </a:cubicBezTo>
                <a:cubicBezTo>
                  <a:pt x="3437484" y="5765761"/>
                  <a:pt x="2948837" y="5731895"/>
                  <a:pt x="2455351" y="5724638"/>
                </a:cubicBezTo>
                <a:cubicBezTo>
                  <a:pt x="1961865" y="5717381"/>
                  <a:pt x="916837" y="5724638"/>
                  <a:pt x="916837" y="5724638"/>
                </a:cubicBezTo>
                <a:lnTo>
                  <a:pt x="263694" y="5724638"/>
                </a:lnTo>
                <a:cubicBezTo>
                  <a:pt x="111294" y="5724638"/>
                  <a:pt x="24208" y="5835914"/>
                  <a:pt x="2437" y="5724638"/>
                </a:cubicBezTo>
                <a:cubicBezTo>
                  <a:pt x="-19334" y="5613362"/>
                  <a:pt x="111294" y="5233570"/>
                  <a:pt x="133065" y="5056980"/>
                </a:cubicBezTo>
                <a:cubicBezTo>
                  <a:pt x="154836" y="4880390"/>
                  <a:pt x="133065" y="4665095"/>
                  <a:pt x="133065" y="4665095"/>
                </a:cubicBezTo>
                <a:cubicBezTo>
                  <a:pt x="133065" y="4498181"/>
                  <a:pt x="125808" y="4338524"/>
                  <a:pt x="133065" y="4055495"/>
                </a:cubicBezTo>
                <a:cubicBezTo>
                  <a:pt x="140322" y="3772466"/>
                  <a:pt x="171770" y="3387837"/>
                  <a:pt x="176608" y="2966923"/>
                </a:cubicBezTo>
                <a:cubicBezTo>
                  <a:pt x="181446" y="2546009"/>
                  <a:pt x="166932" y="1921895"/>
                  <a:pt x="162094" y="1530009"/>
                </a:cubicBezTo>
                <a:cubicBezTo>
                  <a:pt x="157256" y="1138123"/>
                  <a:pt x="159674" y="826066"/>
                  <a:pt x="147579" y="615609"/>
                </a:cubicBezTo>
                <a:cubicBezTo>
                  <a:pt x="135484" y="405152"/>
                  <a:pt x="99198" y="368866"/>
                  <a:pt x="89522" y="267266"/>
                </a:cubicBezTo>
                <a:cubicBezTo>
                  <a:pt x="79846" y="165666"/>
                  <a:pt x="50817" y="35038"/>
                  <a:pt x="89522" y="6009"/>
                </a:cubicBezTo>
                <a:cubicBezTo>
                  <a:pt x="128227" y="-23020"/>
                  <a:pt x="149998" y="61647"/>
                  <a:pt x="321751" y="78580"/>
                </a:cubicBezTo>
                <a:close/>
              </a:path>
            </a:pathLst>
          </a:custGeom>
          <a:noFill/>
          <a:ln w="38100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119546" y="2058642"/>
            <a:ext cx="4702472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მსოფლიოში 1924 წლიდან აღინიშნება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482343" y="3218236"/>
            <a:ext cx="4702472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საქართველოში უკვე მე-15 წელია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119546" y="4377830"/>
            <a:ext cx="4702472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დაზოგვის დღის სიმბოლო - ჭიანჭველა „</a:t>
            </a:r>
            <a:r>
              <a:rPr lang="ka-GE" sz="2000" dirty="0" err="1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გროვია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807" y="1944630"/>
            <a:ext cx="2600325" cy="3486150"/>
          </a:xfrm>
          <a:prstGeom prst="rect">
            <a:avLst/>
          </a:prstGeom>
        </p:spPr>
      </p:pic>
      <p:pic>
        <p:nvPicPr>
          <p:cNvPr id="22" name="Graphic 26" descr="Piggy Bank">
            <a:extLst>
              <a:ext uri="{FF2B5EF4-FFF2-40B4-BE49-F238E27FC236}">
                <a16:creationId xmlns:a16="http://schemas.microsoft.com/office/drawing/2014/main" id="{4DE0B306-ADFC-5B45-DFD4-A78BB0C4AA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2944720" y="432391"/>
            <a:ext cx="914400" cy="914400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დაზოგვის </a:t>
            </a:r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მსოფლიო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დღე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34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0" descr="Coins">
            <a:extLst>
              <a:ext uri="{FF2B5EF4-FFF2-40B4-BE49-F238E27FC236}">
                <a16:creationId xmlns:a16="http://schemas.microsoft.com/office/drawing/2014/main" id="{19C52208-5261-6D38-5761-23C0C1A1DA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370697" y="372644"/>
            <a:ext cx="914400" cy="9144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9B506FC-5C7C-4F21-8FF4-2A27AB2AD2C2}"/>
              </a:ext>
            </a:extLst>
          </p:cNvPr>
          <p:cNvSpPr/>
          <p:nvPr/>
        </p:nvSpPr>
        <p:spPr>
          <a:xfrm>
            <a:off x="743759" y="2005702"/>
            <a:ext cx="3023018" cy="1925005"/>
          </a:xfrm>
          <a:prstGeom prst="rect">
            <a:avLst/>
          </a:prstGeom>
          <a:blipFill dpi="0" rotWithShape="1">
            <a:blip r:embed="rId11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AA16FC-5DAC-4671-9156-222788C42B3B}"/>
              </a:ext>
            </a:extLst>
          </p:cNvPr>
          <p:cNvSpPr/>
          <p:nvPr/>
        </p:nvSpPr>
        <p:spPr>
          <a:xfrm>
            <a:off x="4601242" y="2005702"/>
            <a:ext cx="3042916" cy="1925005"/>
          </a:xfrm>
          <a:prstGeom prst="rect">
            <a:avLst/>
          </a:prstGeom>
          <a:blipFill dpi="0" rotWithShape="1">
            <a:blip r:embed="rId1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17012D-79AE-4DEA-8293-FD845FD08BCF}"/>
              </a:ext>
            </a:extLst>
          </p:cNvPr>
          <p:cNvSpPr/>
          <p:nvPr/>
        </p:nvSpPr>
        <p:spPr>
          <a:xfrm>
            <a:off x="8458726" y="2005702"/>
            <a:ext cx="3042916" cy="1925005"/>
          </a:xfrm>
          <a:prstGeom prst="rect">
            <a:avLst/>
          </a:prstGeom>
          <a:blipFill dpi="0" rotWithShape="1">
            <a:blip r:embed="rId13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37">
            <a:extLst>
              <a:ext uri="{FF2B5EF4-FFF2-40B4-BE49-F238E27FC236}">
                <a16:creationId xmlns:a16="http://schemas.microsoft.com/office/drawing/2014/main" id="{E0B73EE8-1FB4-4CD4-AFA4-979599465CEC}"/>
              </a:ext>
            </a:extLst>
          </p:cNvPr>
          <p:cNvSpPr/>
          <p:nvPr/>
        </p:nvSpPr>
        <p:spPr>
          <a:xfrm>
            <a:off x="743759" y="4464712"/>
            <a:ext cx="3026999" cy="836771"/>
          </a:xfrm>
          <a:custGeom>
            <a:avLst/>
            <a:gdLst>
              <a:gd name="connsiteX0" fmla="*/ 516987 w 3024131"/>
              <a:gd name="connsiteY0" fmla="*/ 4258 h 753345"/>
              <a:gd name="connsiteX1" fmla="*/ 94956 w 3024131"/>
              <a:gd name="connsiteY1" fmla="*/ 229342 h 753345"/>
              <a:gd name="connsiteX2" fmla="*/ 10550 w 3024131"/>
              <a:gd name="connsiteY2" fmla="*/ 496628 h 753345"/>
              <a:gd name="connsiteX3" fmla="*/ 263768 w 3024131"/>
              <a:gd name="connsiteY3" fmla="*/ 721711 h 753345"/>
              <a:gd name="connsiteX4" fmla="*/ 685799 w 3024131"/>
              <a:gd name="connsiteY4" fmla="*/ 735778 h 753345"/>
              <a:gd name="connsiteX5" fmla="*/ 2275448 w 3024131"/>
              <a:gd name="connsiteY5" fmla="*/ 749846 h 753345"/>
              <a:gd name="connsiteX6" fmla="*/ 2725614 w 3024131"/>
              <a:gd name="connsiteY6" fmla="*/ 665440 h 753345"/>
              <a:gd name="connsiteX7" fmla="*/ 3021036 w 3024131"/>
              <a:gd name="connsiteY7" fmla="*/ 384086 h 753345"/>
              <a:gd name="connsiteX8" fmla="*/ 2542734 w 3024131"/>
              <a:gd name="connsiteY8" fmla="*/ 201206 h 753345"/>
              <a:gd name="connsiteX9" fmla="*/ 1698673 w 3024131"/>
              <a:gd name="connsiteY9" fmla="*/ 88665 h 753345"/>
              <a:gd name="connsiteX10" fmla="*/ 516987 w 3024131"/>
              <a:gd name="connsiteY10" fmla="*/ 4258 h 75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24131" h="753345">
                <a:moveTo>
                  <a:pt x="516987" y="4258"/>
                </a:moveTo>
                <a:cubicBezTo>
                  <a:pt x="249701" y="27704"/>
                  <a:pt x="179362" y="147280"/>
                  <a:pt x="94956" y="229342"/>
                </a:cubicBezTo>
                <a:cubicBezTo>
                  <a:pt x="10550" y="311404"/>
                  <a:pt x="-17585" y="414567"/>
                  <a:pt x="10550" y="496628"/>
                </a:cubicBezTo>
                <a:cubicBezTo>
                  <a:pt x="38685" y="578689"/>
                  <a:pt x="151227" y="681853"/>
                  <a:pt x="263768" y="721711"/>
                </a:cubicBezTo>
                <a:cubicBezTo>
                  <a:pt x="376309" y="761569"/>
                  <a:pt x="685799" y="735778"/>
                  <a:pt x="685799" y="735778"/>
                </a:cubicBezTo>
                <a:cubicBezTo>
                  <a:pt x="1021079" y="740467"/>
                  <a:pt x="1935479" y="761569"/>
                  <a:pt x="2275448" y="749846"/>
                </a:cubicBezTo>
                <a:cubicBezTo>
                  <a:pt x="2615417" y="738123"/>
                  <a:pt x="2601349" y="726400"/>
                  <a:pt x="2725614" y="665440"/>
                </a:cubicBezTo>
                <a:cubicBezTo>
                  <a:pt x="2849879" y="604480"/>
                  <a:pt x="3051516" y="461458"/>
                  <a:pt x="3021036" y="384086"/>
                </a:cubicBezTo>
                <a:cubicBezTo>
                  <a:pt x="2990556" y="306714"/>
                  <a:pt x="2763128" y="250443"/>
                  <a:pt x="2542734" y="201206"/>
                </a:cubicBezTo>
                <a:cubicBezTo>
                  <a:pt x="2322340" y="151969"/>
                  <a:pt x="2033953" y="116800"/>
                  <a:pt x="1698673" y="88665"/>
                </a:cubicBezTo>
                <a:cubicBezTo>
                  <a:pt x="1363393" y="60530"/>
                  <a:pt x="784273" y="-19188"/>
                  <a:pt x="516987" y="4258"/>
                </a:cubicBezTo>
                <a:close/>
              </a:path>
            </a:pathLst>
          </a:custGeom>
          <a:noFill/>
          <a:ln w="19050">
            <a:solidFill>
              <a:srgbClr val="FF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არაფორმალური დაზოგვა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Freeform: Shape 38">
            <a:extLst>
              <a:ext uri="{FF2B5EF4-FFF2-40B4-BE49-F238E27FC236}">
                <a16:creationId xmlns:a16="http://schemas.microsoft.com/office/drawing/2014/main" id="{AA48F22B-96BE-4439-89C0-3190C912578B}"/>
              </a:ext>
            </a:extLst>
          </p:cNvPr>
          <p:cNvSpPr/>
          <p:nvPr/>
        </p:nvSpPr>
        <p:spPr>
          <a:xfrm>
            <a:off x="4450913" y="4616285"/>
            <a:ext cx="3026999" cy="836771"/>
          </a:xfrm>
          <a:custGeom>
            <a:avLst/>
            <a:gdLst>
              <a:gd name="connsiteX0" fmla="*/ 226429 w 1892154"/>
              <a:gd name="connsiteY0" fmla="*/ 8466 h 670269"/>
              <a:gd name="connsiteX1" fmla="*/ 15414 w 1892154"/>
              <a:gd name="connsiteY1" fmla="*/ 177278 h 670269"/>
              <a:gd name="connsiteX2" fmla="*/ 113887 w 1892154"/>
              <a:gd name="connsiteY2" fmla="*/ 585241 h 670269"/>
              <a:gd name="connsiteX3" fmla="*/ 887610 w 1892154"/>
              <a:gd name="connsiteY3" fmla="*/ 641512 h 670269"/>
              <a:gd name="connsiteX4" fmla="*/ 1562860 w 1892154"/>
              <a:gd name="connsiteY4" fmla="*/ 655580 h 670269"/>
              <a:gd name="connsiteX5" fmla="*/ 1872349 w 1892154"/>
              <a:gd name="connsiteY5" fmla="*/ 430497 h 670269"/>
              <a:gd name="connsiteX6" fmla="*/ 1802010 w 1892154"/>
              <a:gd name="connsiteY6" fmla="*/ 121008 h 670269"/>
              <a:gd name="connsiteX7" fmla="*/ 1323709 w 1892154"/>
              <a:gd name="connsiteY7" fmla="*/ 36601 h 670269"/>
              <a:gd name="connsiteX8" fmla="*/ 226429 w 1892154"/>
              <a:gd name="connsiteY8" fmla="*/ 8466 h 67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2154" h="670269">
                <a:moveTo>
                  <a:pt x="226429" y="8466"/>
                </a:moveTo>
                <a:cubicBezTo>
                  <a:pt x="8380" y="31912"/>
                  <a:pt x="34171" y="81149"/>
                  <a:pt x="15414" y="177278"/>
                </a:cubicBezTo>
                <a:cubicBezTo>
                  <a:pt x="-3343" y="273407"/>
                  <a:pt x="-31479" y="507869"/>
                  <a:pt x="113887" y="585241"/>
                </a:cubicBezTo>
                <a:cubicBezTo>
                  <a:pt x="259253" y="662613"/>
                  <a:pt x="646115" y="629789"/>
                  <a:pt x="887610" y="641512"/>
                </a:cubicBezTo>
                <a:cubicBezTo>
                  <a:pt x="1129105" y="653235"/>
                  <a:pt x="1398737" y="690749"/>
                  <a:pt x="1562860" y="655580"/>
                </a:cubicBezTo>
                <a:cubicBezTo>
                  <a:pt x="1726983" y="620411"/>
                  <a:pt x="1832491" y="519592"/>
                  <a:pt x="1872349" y="430497"/>
                </a:cubicBezTo>
                <a:cubicBezTo>
                  <a:pt x="1912207" y="341402"/>
                  <a:pt x="1893450" y="186657"/>
                  <a:pt x="1802010" y="121008"/>
                </a:cubicBezTo>
                <a:cubicBezTo>
                  <a:pt x="1710570" y="55359"/>
                  <a:pt x="1590995" y="57703"/>
                  <a:pt x="1323709" y="36601"/>
                </a:cubicBezTo>
                <a:cubicBezTo>
                  <a:pt x="1056423" y="15499"/>
                  <a:pt x="444478" y="-14980"/>
                  <a:pt x="226429" y="8466"/>
                </a:cubicBezTo>
                <a:close/>
              </a:path>
            </a:pathLst>
          </a:custGeom>
          <a:noFill/>
          <a:ln w="19050">
            <a:solidFill>
              <a:srgbClr val="FF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ფორმალური დაზოგვა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Freeform: Shape 39">
            <a:extLst>
              <a:ext uri="{FF2B5EF4-FFF2-40B4-BE49-F238E27FC236}">
                <a16:creationId xmlns:a16="http://schemas.microsoft.com/office/drawing/2014/main" id="{B4B5E2F0-3C50-41BF-B1D6-A39CBCF1EA1C}"/>
              </a:ext>
            </a:extLst>
          </p:cNvPr>
          <p:cNvSpPr/>
          <p:nvPr/>
        </p:nvSpPr>
        <p:spPr>
          <a:xfrm>
            <a:off x="8158067" y="4530408"/>
            <a:ext cx="3485943" cy="836771"/>
          </a:xfrm>
          <a:custGeom>
            <a:avLst/>
            <a:gdLst>
              <a:gd name="connsiteX0" fmla="*/ 280650 w 2176793"/>
              <a:gd name="connsiteY0" fmla="*/ 1614 h 747548"/>
              <a:gd name="connsiteX1" fmla="*/ 27431 w 2176793"/>
              <a:gd name="connsiteY1" fmla="*/ 170426 h 747548"/>
              <a:gd name="connsiteX2" fmla="*/ 27431 w 2176793"/>
              <a:gd name="connsiteY2" fmla="*/ 451780 h 747548"/>
              <a:gd name="connsiteX3" fmla="*/ 210311 w 2176793"/>
              <a:gd name="connsiteY3" fmla="*/ 704998 h 747548"/>
              <a:gd name="connsiteX4" fmla="*/ 1054373 w 2176793"/>
              <a:gd name="connsiteY4" fmla="*/ 747201 h 747548"/>
              <a:gd name="connsiteX5" fmla="*/ 1842163 w 2176793"/>
              <a:gd name="connsiteY5" fmla="*/ 704998 h 747548"/>
              <a:gd name="connsiteX6" fmla="*/ 2165720 w 2176793"/>
              <a:gd name="connsiteY6" fmla="*/ 451780 h 747548"/>
              <a:gd name="connsiteX7" fmla="*/ 2053179 w 2176793"/>
              <a:gd name="connsiteY7" fmla="*/ 156358 h 747548"/>
              <a:gd name="connsiteX8" fmla="*/ 1588945 w 2176793"/>
              <a:gd name="connsiteY8" fmla="*/ 114155 h 747548"/>
              <a:gd name="connsiteX9" fmla="*/ 1110643 w 2176793"/>
              <a:gd name="connsiteY9" fmla="*/ 86020 h 747548"/>
              <a:gd name="connsiteX10" fmla="*/ 280650 w 2176793"/>
              <a:gd name="connsiteY10" fmla="*/ 1614 h 747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76793" h="747548">
                <a:moveTo>
                  <a:pt x="280650" y="1614"/>
                </a:moveTo>
                <a:cubicBezTo>
                  <a:pt x="100115" y="15682"/>
                  <a:pt x="69634" y="95398"/>
                  <a:pt x="27431" y="170426"/>
                </a:cubicBezTo>
                <a:cubicBezTo>
                  <a:pt x="-14772" y="245454"/>
                  <a:pt x="-3049" y="362685"/>
                  <a:pt x="27431" y="451780"/>
                </a:cubicBezTo>
                <a:cubicBezTo>
                  <a:pt x="57911" y="540875"/>
                  <a:pt x="39154" y="655761"/>
                  <a:pt x="210311" y="704998"/>
                </a:cubicBezTo>
                <a:cubicBezTo>
                  <a:pt x="381468" y="754235"/>
                  <a:pt x="782398" y="747201"/>
                  <a:pt x="1054373" y="747201"/>
                </a:cubicBezTo>
                <a:cubicBezTo>
                  <a:pt x="1326348" y="747201"/>
                  <a:pt x="1656939" y="754235"/>
                  <a:pt x="1842163" y="704998"/>
                </a:cubicBezTo>
                <a:cubicBezTo>
                  <a:pt x="2027388" y="655761"/>
                  <a:pt x="2130551" y="543220"/>
                  <a:pt x="2165720" y="451780"/>
                </a:cubicBezTo>
                <a:cubicBezTo>
                  <a:pt x="2200889" y="360340"/>
                  <a:pt x="2149308" y="212629"/>
                  <a:pt x="2053179" y="156358"/>
                </a:cubicBezTo>
                <a:cubicBezTo>
                  <a:pt x="1957050" y="100087"/>
                  <a:pt x="1746034" y="125878"/>
                  <a:pt x="1588945" y="114155"/>
                </a:cubicBezTo>
                <a:cubicBezTo>
                  <a:pt x="1431856" y="102432"/>
                  <a:pt x="1326348" y="102432"/>
                  <a:pt x="1110643" y="86020"/>
                </a:cubicBezTo>
                <a:cubicBezTo>
                  <a:pt x="894938" y="69608"/>
                  <a:pt x="461185" y="-12454"/>
                  <a:pt x="280650" y="1614"/>
                </a:cubicBezTo>
                <a:close/>
              </a:path>
            </a:pathLst>
          </a:custGeom>
          <a:noFill/>
          <a:ln w="19050">
            <a:solidFill>
              <a:srgbClr val="FF9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ფულის დაბანდება საქმიანობაში/აქტივში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3" name="Table 5">
            <a:extLst>
              <a:ext uri="{FF2B5EF4-FFF2-40B4-BE49-F238E27FC236}">
                <a16:creationId xmlns:a16="http://schemas.microsoft.com/office/drawing/2014/main" id="{D0DFBC6D-696A-493D-9746-5C28F9A83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95348"/>
              </p:ext>
            </p:extLst>
          </p:nvPr>
        </p:nvGraphicFramePr>
        <p:xfrm>
          <a:off x="1454047" y="3629540"/>
          <a:ext cx="2312730" cy="55314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12730">
                  <a:extLst>
                    <a:ext uri="{9D8B030D-6E8A-4147-A177-3AD203B41FA5}">
                      <a16:colId xmlns:a16="http://schemas.microsoft.com/office/drawing/2014/main" val="1971805928"/>
                    </a:ext>
                  </a:extLst>
                </a:gridCol>
              </a:tblGrid>
              <a:tr h="553148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სახლში შენახვა</a:t>
                      </a:r>
                      <a:endParaRPr lang="en-US" sz="2000" b="0" dirty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79603"/>
                  </a:ext>
                </a:extLst>
              </a:tr>
            </a:tbl>
          </a:graphicData>
        </a:graphic>
      </p:graphicFrame>
      <p:graphicFrame>
        <p:nvGraphicFramePr>
          <p:cNvPr id="24" name="Table 5">
            <a:extLst>
              <a:ext uri="{FF2B5EF4-FFF2-40B4-BE49-F238E27FC236}">
                <a16:creationId xmlns:a16="http://schemas.microsoft.com/office/drawing/2014/main" id="{30A241DC-1AFB-4F61-8160-7D96FE9E3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553270"/>
              </p:ext>
            </p:extLst>
          </p:nvPr>
        </p:nvGraphicFramePr>
        <p:xfrm>
          <a:off x="5334074" y="3629538"/>
          <a:ext cx="2312730" cy="55314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12730">
                  <a:extLst>
                    <a:ext uri="{9D8B030D-6E8A-4147-A177-3AD203B41FA5}">
                      <a16:colId xmlns:a16="http://schemas.microsoft.com/office/drawing/2014/main" val="1971805928"/>
                    </a:ext>
                  </a:extLst>
                </a:gridCol>
              </a:tblGrid>
              <a:tr h="553149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ბანკში შენახვა</a:t>
                      </a:r>
                      <a:endParaRPr lang="en-US" sz="2000" b="0" dirty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79603"/>
                  </a:ext>
                </a:extLst>
              </a:tr>
            </a:tbl>
          </a:graphicData>
        </a:graphic>
      </p:graphicFrame>
      <p:graphicFrame>
        <p:nvGraphicFramePr>
          <p:cNvPr id="25" name="Table 5">
            <a:extLst>
              <a:ext uri="{FF2B5EF4-FFF2-40B4-BE49-F238E27FC236}">
                <a16:creationId xmlns:a16="http://schemas.microsoft.com/office/drawing/2014/main" id="{892DFFD4-AC37-42D6-8D88-C789098C6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41997"/>
              </p:ext>
            </p:extLst>
          </p:nvPr>
        </p:nvGraphicFramePr>
        <p:xfrm>
          <a:off x="9191558" y="3629538"/>
          <a:ext cx="2312730" cy="55314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12730">
                  <a:extLst>
                    <a:ext uri="{9D8B030D-6E8A-4147-A177-3AD203B41FA5}">
                      <a16:colId xmlns:a16="http://schemas.microsoft.com/office/drawing/2014/main" val="1971805928"/>
                    </a:ext>
                  </a:extLst>
                </a:gridCol>
              </a:tblGrid>
              <a:tr h="553149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ინვესტირება</a:t>
                      </a:r>
                      <a:endParaRPr lang="en-US" sz="2000" b="0" dirty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79603"/>
                  </a:ext>
                </a:extLst>
              </a:tr>
            </a:tbl>
          </a:graphicData>
        </a:graphic>
      </p:graphicFrame>
      <p:pic>
        <p:nvPicPr>
          <p:cNvPr id="26" name="Graphic 22" descr="Line arrow Slight curve">
            <a:extLst>
              <a:ext uri="{FF2B5EF4-FFF2-40B4-BE49-F238E27FC236}">
                <a16:creationId xmlns:a16="http://schemas.microsoft.com/office/drawing/2014/main" id="{5C6DF2D1-C977-4086-9093-31A980A8A62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299847" flipV="1">
            <a:off x="10154843" y="4077704"/>
            <a:ext cx="519276" cy="569608"/>
          </a:xfrm>
          <a:prstGeom prst="rect">
            <a:avLst/>
          </a:prstGeom>
        </p:spPr>
      </p:pic>
      <p:pic>
        <p:nvPicPr>
          <p:cNvPr id="27" name="Graphic 24" descr="Line arrow Slight curve">
            <a:extLst>
              <a:ext uri="{FF2B5EF4-FFF2-40B4-BE49-F238E27FC236}">
                <a16:creationId xmlns:a16="http://schemas.microsoft.com/office/drawing/2014/main" id="{908E0C9A-6331-4B4F-8ECB-4B7F71031B1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600814" flipH="1" flipV="1">
            <a:off x="2403665" y="4009010"/>
            <a:ext cx="434601" cy="637309"/>
          </a:xfrm>
          <a:prstGeom prst="rect">
            <a:avLst/>
          </a:prstGeom>
        </p:spPr>
      </p:pic>
      <p:pic>
        <p:nvPicPr>
          <p:cNvPr id="28" name="Graphic 22" descr="Line arrow Slight curve">
            <a:extLst>
              <a:ext uri="{FF2B5EF4-FFF2-40B4-BE49-F238E27FC236}">
                <a16:creationId xmlns:a16="http://schemas.microsoft.com/office/drawing/2014/main" id="{5C6DF2D1-C977-4086-9093-31A980A8A62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6044645" flipV="1">
            <a:off x="6207501" y="4108005"/>
            <a:ext cx="466135" cy="569608"/>
          </a:xfrm>
          <a:prstGeom prst="rect">
            <a:avLst/>
          </a:prstGeom>
        </p:spPr>
      </p:pic>
      <p:sp>
        <p:nvSpPr>
          <p:cNvPr id="29" name="Pentagon 28"/>
          <p:cNvSpPr/>
          <p:nvPr/>
        </p:nvSpPr>
        <p:spPr>
          <a:xfrm>
            <a:off x="277175" y="1973376"/>
            <a:ext cx="1246868" cy="524723"/>
          </a:xfrm>
          <a:prstGeom prst="homePlate">
            <a:avLst/>
          </a:pr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დონე 1: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Pentagon 29"/>
          <p:cNvSpPr/>
          <p:nvPr/>
        </p:nvSpPr>
        <p:spPr>
          <a:xfrm>
            <a:off x="4087206" y="2009918"/>
            <a:ext cx="1246868" cy="524723"/>
          </a:xfrm>
          <a:prstGeom prst="homePlate">
            <a:avLst/>
          </a:pr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დონე 2: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7956130" y="2009918"/>
            <a:ext cx="1246868" cy="524723"/>
          </a:xfrm>
          <a:prstGeom prst="homePlate">
            <a:avLst/>
          </a:pr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დონე 3: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სად შევინახოთ ჩვენი დანაზოგი?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0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1253" y="2036967"/>
            <a:ext cx="5688526" cy="3717879"/>
          </a:xfrm>
          <a:prstGeom prst="rect">
            <a:avLst/>
          </a:prstGeom>
          <a:blipFill dpi="0" rotWithShape="1">
            <a:blip r:embed="rId6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7" name="Table 4">
            <a:extLst>
              <a:ext uri="{FF2B5EF4-FFF2-40B4-BE49-F238E27FC236}">
                <a16:creationId xmlns:a16="http://schemas.microsoft.com/office/drawing/2014/main" id="{738B6199-6354-4102-AD74-4F0617EB7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64453"/>
              </p:ext>
            </p:extLst>
          </p:nvPr>
        </p:nvGraphicFramePr>
        <p:xfrm>
          <a:off x="6122590" y="2036968"/>
          <a:ext cx="2441353" cy="50157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41353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501574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ბანკები:</a:t>
                      </a:r>
                      <a:endParaRPr lang="en-US" sz="2000" b="0" dirty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sp>
        <p:nvSpPr>
          <p:cNvPr id="18" name="Rectangle: Rounded Corners 36">
            <a:hlinkClick r:id="rId7"/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122590" y="2685916"/>
            <a:ext cx="5398246" cy="623517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ინახავენ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ჩვენს დეპოზიტებს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hlinkClick r:id="rId7"/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122590" y="3456808"/>
            <a:ext cx="5398246" cy="623517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გასცემენ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სესხებს ადამიანებსა და კომპანიებზე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36">
            <a:hlinkClick r:id="rId7"/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122590" y="4226403"/>
            <a:ext cx="5398246" cy="623517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ამუშავებენ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ეკონომიკას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36">
            <a:hlinkClick r:id="rId7"/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122590" y="4997295"/>
            <a:ext cx="5398246" cy="623517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გვთავაზობენ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სხვადასხვა ფინანსურ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პროდუქტს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ბანკის ფუნქციები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Google Shape;16793;p86"/>
          <p:cNvSpPr/>
          <p:nvPr/>
        </p:nvSpPr>
        <p:spPr>
          <a:xfrm>
            <a:off x="3790741" y="568727"/>
            <a:ext cx="594301" cy="592998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rgbClr val="FF9D00"/>
          </a:solidFill>
          <a:ln>
            <a:solidFill>
              <a:srgbClr val="FF9D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738B6199-6354-4102-AD74-4F0617EB7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15293"/>
              </p:ext>
            </p:extLst>
          </p:nvPr>
        </p:nvGraphicFramePr>
        <p:xfrm>
          <a:off x="2100542" y="3698105"/>
          <a:ext cx="1934856" cy="77995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34856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779951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ბანკი</a:t>
                      </a:r>
                      <a:endParaRPr lang="en-US" sz="2000" b="0" dirty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graphicFrame>
        <p:nvGraphicFramePr>
          <p:cNvPr id="24" name="Table 4">
            <a:extLst>
              <a:ext uri="{FF2B5EF4-FFF2-40B4-BE49-F238E27FC236}">
                <a16:creationId xmlns:a16="http://schemas.microsoft.com/office/drawing/2014/main" id="{9AE711F7-A2DA-4C64-8243-764BA64E8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270936"/>
              </p:ext>
            </p:extLst>
          </p:nvPr>
        </p:nvGraphicFramePr>
        <p:xfrm>
          <a:off x="165686" y="4955724"/>
          <a:ext cx="1934856" cy="60938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34856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09387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>
                          <a:solidFill>
                            <a:srgbClr val="F5F8F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დამზოგველი</a:t>
                      </a:r>
                      <a:endParaRPr lang="en-US" sz="2000" b="0" dirty="0">
                        <a:solidFill>
                          <a:srgbClr val="F5F8F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pic>
        <p:nvPicPr>
          <p:cNvPr id="25" name="Graphic 7" descr="Coins">
            <a:extLst>
              <a:ext uri="{FF2B5EF4-FFF2-40B4-BE49-F238E27FC236}">
                <a16:creationId xmlns:a16="http://schemas.microsoft.com/office/drawing/2014/main" id="{88944DD8-DD70-4ACD-94D1-D916B4456E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8660" y="4236581"/>
            <a:ext cx="428500" cy="428500"/>
          </a:xfrm>
          <a:prstGeom prst="rect">
            <a:avLst/>
          </a:prstGeom>
        </p:spPr>
      </p:pic>
      <p:sp>
        <p:nvSpPr>
          <p:cNvPr id="26" name="Arrow: Bent 8">
            <a:extLst>
              <a:ext uri="{FF2B5EF4-FFF2-40B4-BE49-F238E27FC236}">
                <a16:creationId xmlns:a16="http://schemas.microsoft.com/office/drawing/2014/main" id="{FFE9801C-1F82-4300-AAF0-ABE6B4AD9700}"/>
              </a:ext>
            </a:extLst>
          </p:cNvPr>
          <p:cNvSpPr/>
          <p:nvPr/>
        </p:nvSpPr>
        <p:spPr>
          <a:xfrm>
            <a:off x="1479818" y="3928128"/>
            <a:ext cx="470838" cy="880454"/>
          </a:xfrm>
          <a:prstGeom prst="bentArrow">
            <a:avLst>
              <a:gd name="adj1" fmla="val 13508"/>
              <a:gd name="adj2" fmla="val 25000"/>
              <a:gd name="adj3" fmla="val 25000"/>
              <a:gd name="adj4" fmla="val 43750"/>
            </a:avLst>
          </a:prstGeom>
          <a:solidFill>
            <a:srgbClr val="05E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5E8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Bent 21">
            <a:extLst>
              <a:ext uri="{FF2B5EF4-FFF2-40B4-BE49-F238E27FC236}">
                <a16:creationId xmlns:a16="http://schemas.microsoft.com/office/drawing/2014/main" id="{5CC7DB70-B349-4299-AFAC-2421C9AABB8F}"/>
              </a:ext>
            </a:extLst>
          </p:cNvPr>
          <p:cNvSpPr/>
          <p:nvPr/>
        </p:nvSpPr>
        <p:spPr>
          <a:xfrm rot="5400000">
            <a:off x="4012379" y="4087149"/>
            <a:ext cx="811275" cy="465465"/>
          </a:xfrm>
          <a:prstGeom prst="bentArrow">
            <a:avLst>
              <a:gd name="adj1" fmla="val 13508"/>
              <a:gd name="adj2" fmla="val 25000"/>
              <a:gd name="adj3" fmla="val 25000"/>
              <a:gd name="adj4" fmla="val 43750"/>
            </a:avLst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Graphic 23" descr="Coins">
            <a:extLst>
              <a:ext uri="{FF2B5EF4-FFF2-40B4-BE49-F238E27FC236}">
                <a16:creationId xmlns:a16="http://schemas.microsoft.com/office/drawing/2014/main" id="{C0999485-3837-4178-810D-9A2B7B656A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721815" y="4236581"/>
            <a:ext cx="428500" cy="428500"/>
          </a:xfrm>
          <a:prstGeom prst="rect">
            <a:avLst/>
          </a:prstGeom>
        </p:spPr>
      </p:pic>
      <p:sp>
        <p:nvSpPr>
          <p:cNvPr id="29" name="Bent Arrow 28"/>
          <p:cNvSpPr/>
          <p:nvPr/>
        </p:nvSpPr>
        <p:spPr>
          <a:xfrm rot="10800000">
            <a:off x="2382873" y="4579257"/>
            <a:ext cx="277303" cy="857359"/>
          </a:xfrm>
          <a:prstGeom prst="bentArrow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Bent 21">
            <a:extLst>
              <a:ext uri="{FF2B5EF4-FFF2-40B4-BE49-F238E27FC236}">
                <a16:creationId xmlns:a16="http://schemas.microsoft.com/office/drawing/2014/main" id="{5CC7DB70-B349-4299-AFAC-2421C9AABB8F}"/>
              </a:ext>
            </a:extLst>
          </p:cNvPr>
          <p:cNvSpPr/>
          <p:nvPr/>
        </p:nvSpPr>
        <p:spPr>
          <a:xfrm rot="16200000">
            <a:off x="3291765" y="4793054"/>
            <a:ext cx="857360" cy="359045"/>
          </a:xfrm>
          <a:prstGeom prst="bentArrow">
            <a:avLst>
              <a:gd name="adj1" fmla="val 15914"/>
              <a:gd name="adj2" fmla="val 19127"/>
              <a:gd name="adj3" fmla="val 29699"/>
              <a:gd name="adj4" fmla="val 36702"/>
            </a:avLst>
          </a:prstGeom>
          <a:solidFill>
            <a:srgbClr val="05E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1" name="Table 4">
            <a:extLst>
              <a:ext uri="{FF2B5EF4-FFF2-40B4-BE49-F238E27FC236}">
                <a16:creationId xmlns:a16="http://schemas.microsoft.com/office/drawing/2014/main" id="{C3AABEF7-3BDF-4743-83B1-62E55138E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784507"/>
              </p:ext>
            </p:extLst>
          </p:nvPr>
        </p:nvGraphicFramePr>
        <p:xfrm>
          <a:off x="4035398" y="4955723"/>
          <a:ext cx="1934856" cy="60938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34856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09387">
                <a:tc>
                  <a:txBody>
                    <a:bodyPr/>
                    <a:lstStyle/>
                    <a:p>
                      <a:pPr algn="ctr"/>
                      <a:r>
                        <a:rPr lang="ka-GE" sz="2000" b="0" dirty="0">
                          <a:solidFill>
                            <a:srgbClr val="F5F8F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მსესხებელი</a:t>
                      </a:r>
                      <a:endParaRPr lang="en-US" sz="2000" b="0" dirty="0">
                        <a:solidFill>
                          <a:srgbClr val="F5F8F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C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pic>
        <p:nvPicPr>
          <p:cNvPr id="32" name="Picture 3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0033" y="4921148"/>
            <a:ext cx="248729" cy="1893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1380" y="4921148"/>
            <a:ext cx="248729" cy="1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76189" y="1893253"/>
            <a:ext cx="3344694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საბანკო ბარათი</a:t>
            </a:r>
            <a:endParaRPr kumimoji="0" lang="ka-G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60065" y="1878259"/>
            <a:ext cx="3344694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დეპოზიტი /</a:t>
            </a:r>
            <a:r>
              <a:rPr kumimoji="0" lang="ka-GE" sz="24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ყულაბა</a:t>
            </a:r>
            <a:endParaRPr kumimoji="0" lang="ka-G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02408" y="1863266"/>
            <a:ext cx="3344694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მობაილ ბანკი</a:t>
            </a:r>
            <a:endParaRPr kumimoji="0" lang="ka-G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6189" y="1568166"/>
            <a:ext cx="500461" cy="531627"/>
          </a:xfrm>
          <a:prstGeom prst="rect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FBFA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BFA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60065" y="1508815"/>
            <a:ext cx="500461" cy="531627"/>
          </a:xfrm>
          <a:prstGeom prst="rect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FBFA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BFA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02408" y="1482937"/>
            <a:ext cx="500461" cy="531627"/>
          </a:xfrm>
          <a:prstGeom prst="rect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FBFA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BFA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eform: Shape 5">
            <a:extLst>
              <a:ext uri="{FF2B5EF4-FFF2-40B4-BE49-F238E27FC236}">
                <a16:creationId xmlns:a16="http://schemas.microsoft.com/office/drawing/2014/main" id="{3CC316A5-155D-4044-8F7C-4632CD9EC06D}"/>
              </a:ext>
            </a:extLst>
          </p:cNvPr>
          <p:cNvSpPr/>
          <p:nvPr/>
        </p:nvSpPr>
        <p:spPr>
          <a:xfrm>
            <a:off x="531229" y="3200995"/>
            <a:ext cx="3634613" cy="871616"/>
          </a:xfrm>
          <a:custGeom>
            <a:avLst/>
            <a:gdLst>
              <a:gd name="connsiteX0" fmla="*/ 331019 w 2757856"/>
              <a:gd name="connsiteY0" fmla="*/ 25020 h 746118"/>
              <a:gd name="connsiteX1" fmla="*/ 49665 w 2757856"/>
              <a:gd name="connsiteY1" fmla="*/ 193832 h 746118"/>
              <a:gd name="connsiteX2" fmla="*/ 35597 w 2757856"/>
              <a:gd name="connsiteY2" fmla="*/ 489254 h 746118"/>
              <a:gd name="connsiteX3" fmla="*/ 415425 w 2757856"/>
              <a:gd name="connsiteY3" fmla="*/ 728404 h 746118"/>
              <a:gd name="connsiteX4" fmla="*/ 1062539 w 2757856"/>
              <a:gd name="connsiteY4" fmla="*/ 728404 h 746118"/>
              <a:gd name="connsiteX5" fmla="*/ 1962871 w 2757856"/>
              <a:gd name="connsiteY5" fmla="*/ 728404 h 746118"/>
              <a:gd name="connsiteX6" fmla="*/ 2666256 w 2757856"/>
              <a:gd name="connsiteY6" fmla="*/ 643998 h 746118"/>
              <a:gd name="connsiteX7" fmla="*/ 2694391 w 2757856"/>
              <a:gd name="connsiteY7" fmla="*/ 151629 h 746118"/>
              <a:gd name="connsiteX8" fmla="*/ 2159819 w 2757856"/>
              <a:gd name="connsiteY8" fmla="*/ 10952 h 746118"/>
              <a:gd name="connsiteX9" fmla="*/ 331019 w 2757856"/>
              <a:gd name="connsiteY9" fmla="*/ 25020 h 74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7856" h="746118">
                <a:moveTo>
                  <a:pt x="331019" y="25020"/>
                </a:moveTo>
                <a:cubicBezTo>
                  <a:pt x="-20673" y="55500"/>
                  <a:pt x="98902" y="116460"/>
                  <a:pt x="49665" y="193832"/>
                </a:cubicBezTo>
                <a:cubicBezTo>
                  <a:pt x="428" y="271204"/>
                  <a:pt x="-25363" y="400159"/>
                  <a:pt x="35597" y="489254"/>
                </a:cubicBezTo>
                <a:cubicBezTo>
                  <a:pt x="96557" y="578349"/>
                  <a:pt x="244268" y="688546"/>
                  <a:pt x="415425" y="728404"/>
                </a:cubicBezTo>
                <a:cubicBezTo>
                  <a:pt x="586582" y="768262"/>
                  <a:pt x="1062539" y="728404"/>
                  <a:pt x="1062539" y="728404"/>
                </a:cubicBezTo>
                <a:cubicBezTo>
                  <a:pt x="1320447" y="728404"/>
                  <a:pt x="1695585" y="742472"/>
                  <a:pt x="1962871" y="728404"/>
                </a:cubicBezTo>
                <a:cubicBezTo>
                  <a:pt x="2230157" y="714336"/>
                  <a:pt x="2544336" y="740127"/>
                  <a:pt x="2666256" y="643998"/>
                </a:cubicBezTo>
                <a:cubicBezTo>
                  <a:pt x="2788176" y="547869"/>
                  <a:pt x="2778797" y="257137"/>
                  <a:pt x="2694391" y="151629"/>
                </a:cubicBezTo>
                <a:cubicBezTo>
                  <a:pt x="2609985" y="46121"/>
                  <a:pt x="2553714" y="27364"/>
                  <a:pt x="2159819" y="10952"/>
                </a:cubicBezTo>
                <a:cubicBezTo>
                  <a:pt x="1765924" y="-5460"/>
                  <a:pt x="682711" y="-5460"/>
                  <a:pt x="331019" y="25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შენი ფულის განკარგვის საშუალება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Freeform: Shape 7">
            <a:extLst>
              <a:ext uri="{FF2B5EF4-FFF2-40B4-BE49-F238E27FC236}">
                <a16:creationId xmlns:a16="http://schemas.microsoft.com/office/drawing/2014/main" id="{DE45594F-1FA8-4B21-9EA8-97CDD1C7347B}"/>
              </a:ext>
            </a:extLst>
          </p:cNvPr>
          <p:cNvSpPr/>
          <p:nvPr/>
        </p:nvSpPr>
        <p:spPr>
          <a:xfrm>
            <a:off x="4375417" y="3192641"/>
            <a:ext cx="3536609" cy="851895"/>
          </a:xfrm>
          <a:custGeom>
            <a:avLst/>
            <a:gdLst>
              <a:gd name="connsiteX0" fmla="*/ 225022 w 2340806"/>
              <a:gd name="connsiteY0" fmla="*/ 51774 h 729236"/>
              <a:gd name="connsiteX1" fmla="*/ 70278 w 2340806"/>
              <a:gd name="connsiteY1" fmla="*/ 234654 h 729236"/>
              <a:gd name="connsiteX2" fmla="*/ 14007 w 2340806"/>
              <a:gd name="connsiteY2" fmla="*/ 516007 h 729236"/>
              <a:gd name="connsiteX3" fmla="*/ 323496 w 2340806"/>
              <a:gd name="connsiteY3" fmla="*/ 712955 h 729236"/>
              <a:gd name="connsiteX4" fmla="*/ 900271 w 2340806"/>
              <a:gd name="connsiteY4" fmla="*/ 712955 h 729236"/>
              <a:gd name="connsiteX5" fmla="*/ 1603656 w 2340806"/>
              <a:gd name="connsiteY5" fmla="*/ 670752 h 729236"/>
              <a:gd name="connsiteX6" fmla="*/ 2025687 w 2340806"/>
              <a:gd name="connsiteY6" fmla="*/ 656684 h 729236"/>
              <a:gd name="connsiteX7" fmla="*/ 2335176 w 2340806"/>
              <a:gd name="connsiteY7" fmla="*/ 572278 h 729236"/>
              <a:gd name="connsiteX8" fmla="*/ 2194499 w 2340806"/>
              <a:gd name="connsiteY8" fmla="*/ 192450 h 729236"/>
              <a:gd name="connsiteX9" fmla="*/ 1814671 w 2340806"/>
              <a:gd name="connsiteY9" fmla="*/ 9570 h 729236"/>
              <a:gd name="connsiteX10" fmla="*/ 225022 w 2340806"/>
              <a:gd name="connsiteY10" fmla="*/ 51774 h 7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0806" h="729236">
                <a:moveTo>
                  <a:pt x="225022" y="51774"/>
                </a:moveTo>
                <a:cubicBezTo>
                  <a:pt x="-65710" y="89288"/>
                  <a:pt x="105447" y="157282"/>
                  <a:pt x="70278" y="234654"/>
                </a:cubicBezTo>
                <a:cubicBezTo>
                  <a:pt x="35109" y="312026"/>
                  <a:pt x="-28196" y="436290"/>
                  <a:pt x="14007" y="516007"/>
                </a:cubicBezTo>
                <a:cubicBezTo>
                  <a:pt x="56210" y="595724"/>
                  <a:pt x="175785" y="680130"/>
                  <a:pt x="323496" y="712955"/>
                </a:cubicBezTo>
                <a:cubicBezTo>
                  <a:pt x="471207" y="745780"/>
                  <a:pt x="686911" y="719989"/>
                  <a:pt x="900271" y="712955"/>
                </a:cubicBezTo>
                <a:cubicBezTo>
                  <a:pt x="1113631" y="705921"/>
                  <a:pt x="1416087" y="680130"/>
                  <a:pt x="1603656" y="670752"/>
                </a:cubicBezTo>
                <a:cubicBezTo>
                  <a:pt x="1791225" y="661374"/>
                  <a:pt x="1903767" y="673096"/>
                  <a:pt x="2025687" y="656684"/>
                </a:cubicBezTo>
                <a:cubicBezTo>
                  <a:pt x="2147607" y="640272"/>
                  <a:pt x="2307041" y="649650"/>
                  <a:pt x="2335176" y="572278"/>
                </a:cubicBezTo>
                <a:cubicBezTo>
                  <a:pt x="2363311" y="494906"/>
                  <a:pt x="2281250" y="286235"/>
                  <a:pt x="2194499" y="192450"/>
                </a:cubicBezTo>
                <a:cubicBezTo>
                  <a:pt x="2107748" y="98665"/>
                  <a:pt x="2138228" y="35361"/>
                  <a:pt x="1814671" y="9570"/>
                </a:cubicBezTo>
                <a:cubicBezTo>
                  <a:pt x="1491114" y="-16221"/>
                  <a:pt x="515754" y="14260"/>
                  <a:pt x="225022" y="5177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შენი ფულის შეგროვების საშუალება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D1BC5858-3CD2-4206-A06F-732B87E9DB65}"/>
              </a:ext>
            </a:extLst>
          </p:cNvPr>
          <p:cNvSpPr/>
          <p:nvPr/>
        </p:nvSpPr>
        <p:spPr>
          <a:xfrm>
            <a:off x="8103145" y="3256751"/>
            <a:ext cx="3540865" cy="787785"/>
          </a:xfrm>
          <a:custGeom>
            <a:avLst/>
            <a:gdLst>
              <a:gd name="connsiteX0" fmla="*/ 567064 w 2130672"/>
              <a:gd name="connsiteY0" fmla="*/ 11270 h 1077392"/>
              <a:gd name="connsiteX1" fmla="*/ 4356 w 2130672"/>
              <a:gd name="connsiteY1" fmla="*/ 362962 h 1077392"/>
              <a:gd name="connsiteX2" fmla="*/ 398251 w 2130672"/>
              <a:gd name="connsiteY2" fmla="*/ 1024144 h 1077392"/>
              <a:gd name="connsiteX3" fmla="*/ 1903494 w 2130672"/>
              <a:gd name="connsiteY3" fmla="*/ 939738 h 1077392"/>
              <a:gd name="connsiteX4" fmla="*/ 1987901 w 2130672"/>
              <a:gd name="connsiteY4" fmla="*/ 166014 h 1077392"/>
              <a:gd name="connsiteX5" fmla="*/ 567064 w 2130672"/>
              <a:gd name="connsiteY5" fmla="*/ 11270 h 107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672" h="1077392">
                <a:moveTo>
                  <a:pt x="567064" y="11270"/>
                </a:moveTo>
                <a:cubicBezTo>
                  <a:pt x="236473" y="44095"/>
                  <a:pt x="32491" y="194150"/>
                  <a:pt x="4356" y="362962"/>
                </a:cubicBezTo>
                <a:cubicBezTo>
                  <a:pt x="-23780" y="531774"/>
                  <a:pt x="81728" y="928015"/>
                  <a:pt x="398251" y="1024144"/>
                </a:cubicBezTo>
                <a:cubicBezTo>
                  <a:pt x="714774" y="1120273"/>
                  <a:pt x="1638552" y="1082760"/>
                  <a:pt x="1903494" y="939738"/>
                </a:cubicBezTo>
                <a:cubicBezTo>
                  <a:pt x="2168436" y="796716"/>
                  <a:pt x="2208295" y="318414"/>
                  <a:pt x="1987901" y="166014"/>
                </a:cubicBezTo>
                <a:cubicBezTo>
                  <a:pt x="1767507" y="13614"/>
                  <a:pt x="897655" y="-21555"/>
                  <a:pt x="567064" y="1127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შენი ფულის ონლაინ კონტროლის საშუალება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Graphic 22" descr="Line arrow Slight curve">
            <a:extLst>
              <a:ext uri="{FF2B5EF4-FFF2-40B4-BE49-F238E27FC236}">
                <a16:creationId xmlns:a16="http://schemas.microsoft.com/office/drawing/2014/main" id="{5C6DF2D1-C977-4086-9093-31A980A8A6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299847" flipV="1">
            <a:off x="9791878" y="2712793"/>
            <a:ext cx="475814" cy="569608"/>
          </a:xfrm>
          <a:prstGeom prst="rect">
            <a:avLst/>
          </a:prstGeom>
        </p:spPr>
      </p:pic>
      <p:pic>
        <p:nvPicPr>
          <p:cNvPr id="30" name="Graphic 24" descr="Line arrow Slight curve">
            <a:extLst>
              <a:ext uri="{FF2B5EF4-FFF2-40B4-BE49-F238E27FC236}">
                <a16:creationId xmlns:a16="http://schemas.microsoft.com/office/drawing/2014/main" id="{908E0C9A-6331-4B4F-8ECB-4B7F71031B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7600814" flipH="1" flipV="1">
            <a:off x="2049400" y="2650086"/>
            <a:ext cx="408867" cy="637309"/>
          </a:xfrm>
          <a:prstGeom prst="rect">
            <a:avLst/>
          </a:prstGeom>
        </p:spPr>
      </p:pic>
      <p:pic>
        <p:nvPicPr>
          <p:cNvPr id="31" name="Graphic 22" descr="Line arrow Slight curve">
            <a:extLst>
              <a:ext uri="{FF2B5EF4-FFF2-40B4-BE49-F238E27FC236}">
                <a16:creationId xmlns:a16="http://schemas.microsoft.com/office/drawing/2014/main" id="{5C6DF2D1-C977-4086-9093-31A980A8A6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6044645" flipV="1">
            <a:off x="5877693" y="2725764"/>
            <a:ext cx="394621" cy="569608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649214" y="4076587"/>
            <a:ext cx="3392690" cy="2078260"/>
          </a:xfrm>
          <a:prstGeom prst="rect">
            <a:avLst/>
          </a:prstGeom>
          <a:blipFill dpi="0" rotWithShape="1">
            <a:blip r:embed="rId12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385408" y="4081716"/>
            <a:ext cx="3392690" cy="2078260"/>
          </a:xfrm>
          <a:prstGeom prst="rect">
            <a:avLst/>
          </a:prstGeom>
          <a:blipFill dpi="0" rotWithShape="1">
            <a:blip r:embed="rId13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135192" y="4076406"/>
            <a:ext cx="3392690" cy="2078260"/>
          </a:xfrm>
          <a:prstGeom prst="rect">
            <a:avLst/>
          </a:prstGeom>
          <a:blipFill dpi="0" rotWithShape="1">
            <a:blip r:embed="rId14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E6FD4A-BB6A-4248-9930-073660F6C8FF}"/>
              </a:ext>
            </a:extLst>
          </p:cNvPr>
          <p:cNvSpPr/>
          <p:nvPr/>
        </p:nvSpPr>
        <p:spPr>
          <a:xfrm>
            <a:off x="2757638" y="5619690"/>
            <a:ext cx="6549547" cy="540062"/>
          </a:xfrm>
          <a:prstGeom prst="rect">
            <a:avLst/>
          </a:prstGeom>
          <a:solidFill>
            <a:srgbClr val="F5F8FA"/>
          </a:solidFill>
          <a:ln w="38100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ერთმანეთს შეადარე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სხვადასხვა შემოთავაზება!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Graphic 28" descr="Thumbs up sign">
            <a:extLst>
              <a:ext uri="{FF2B5EF4-FFF2-40B4-BE49-F238E27FC236}">
                <a16:creationId xmlns:a16="http://schemas.microsoft.com/office/drawing/2014/main" id="{4B2C529A-4FF5-1D9E-1CAE-C3CDE0A2AC4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2256697" y="5457529"/>
            <a:ext cx="914400" cy="914400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ბანკის </a:t>
            </a:r>
            <a:r>
              <a:rPr lang="en-US" sz="28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3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პროდუქტი </a:t>
            </a:r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მოსწავლეებისთვის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Google Shape;16793;p86"/>
          <p:cNvSpPr/>
          <p:nvPr/>
        </p:nvSpPr>
        <p:spPr>
          <a:xfrm>
            <a:off x="2119596" y="496415"/>
            <a:ext cx="594301" cy="592998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rgbClr val="FF9D00"/>
          </a:solidFill>
          <a:ln>
            <a:solidFill>
              <a:srgbClr val="FF9D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3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648" y="2217654"/>
            <a:ext cx="5285241" cy="3077024"/>
          </a:xfrm>
          <a:prstGeom prst="rect">
            <a:avLst/>
          </a:prstGeom>
        </p:spPr>
      </p:pic>
      <p:graphicFrame>
        <p:nvGraphicFramePr>
          <p:cNvPr id="17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94767"/>
              </p:ext>
            </p:extLst>
          </p:nvPr>
        </p:nvGraphicFramePr>
        <p:xfrm>
          <a:off x="3425709" y="1948700"/>
          <a:ext cx="4217538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7538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58539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ბანკებისა და სხვა საფინანსო ორგანიზაციების „მსაჯი“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graphicFrame>
        <p:nvGraphicFramePr>
          <p:cNvPr id="18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300213"/>
              </p:ext>
            </p:extLst>
          </p:nvPr>
        </p:nvGraphicFramePr>
        <p:xfrm>
          <a:off x="3424757" y="2934350"/>
          <a:ext cx="4218490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8490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58539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ფასები ძალიან ხშირად და მკვეთრად არ იცვლებოდეს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6158" y="2889690"/>
            <a:ext cx="2624204" cy="77411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ფასების სტაბილურობა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24670" y="1900929"/>
            <a:ext cx="2624204" cy="77411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ზედამხედველობა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5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079567"/>
              </p:ext>
            </p:extLst>
          </p:nvPr>
        </p:nvGraphicFramePr>
        <p:xfrm>
          <a:off x="3425709" y="3914841"/>
          <a:ext cx="4217538" cy="7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7538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58539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ეროვნული ვალუტის - ლარის გამოშვება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graphicFrame>
        <p:nvGraphicFramePr>
          <p:cNvPr id="26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162673"/>
              </p:ext>
            </p:extLst>
          </p:nvPr>
        </p:nvGraphicFramePr>
        <p:xfrm>
          <a:off x="3424757" y="4897855"/>
          <a:ext cx="4218490" cy="658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8490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658539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err="1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ფინედუ</a:t>
                      </a:r>
                      <a:r>
                        <a:rPr lang="en-US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-</a:t>
                      </a: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www.finedu.gov.ge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sp>
        <p:nvSpPr>
          <p:cNvPr id="2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6158" y="4853195"/>
            <a:ext cx="2624204" cy="77411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ფინანსური განათლება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24670" y="3867070"/>
            <a:ext cx="2624204" cy="77411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ფულის გამოშვება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122" y="1732057"/>
            <a:ext cx="806449" cy="90908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9877" y="2860393"/>
            <a:ext cx="674484" cy="73313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>
            <a:clrChange>
              <a:clrFrom>
                <a:srgbClr val="EEF4F4"/>
              </a:clrFrom>
              <a:clrTo>
                <a:srgbClr val="EEF4F4">
                  <a:alpha val="0"/>
                </a:srgbClr>
              </a:clrTo>
            </a:clrChange>
          </a:blip>
          <a:stretch>
            <a:fillRect/>
          </a:stretch>
        </p:blipFill>
        <p:spPr>
          <a:xfrm rot="20075751">
            <a:off x="329961" y="3890694"/>
            <a:ext cx="932359" cy="58446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918" y="4793167"/>
            <a:ext cx="668121" cy="7011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2236583" y="620161"/>
            <a:ext cx="447754" cy="661524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ეროვნული ბანკი </a:t>
            </a:r>
            <a:r>
              <a:rPr lang="ka-GE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ქვეყნის მთავარი ბანკი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7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8" descr="Bar graph with upward trend">
            <a:extLst>
              <a:ext uri="{FF2B5EF4-FFF2-40B4-BE49-F238E27FC236}">
                <a16:creationId xmlns:a16="http://schemas.microsoft.com/office/drawing/2014/main" id="{251BEA66-119B-FCC6-2E15-35E5512DF5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3240778" y="416591"/>
            <a:ext cx="914400" cy="91440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არის </a:t>
            </a:r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ინვესტირება?</a:t>
            </a:r>
            <a:endParaRPr lang="en-US" sz="2800" dirty="0">
              <a:solidFill>
                <a:srgbClr val="009C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9488" y="1527832"/>
            <a:ext cx="6721514" cy="4200947"/>
          </a:xfrm>
          <a:prstGeom prst="rect">
            <a:avLst/>
          </a:prstGeom>
          <a:blipFill dpi="0" rotWithShape="1">
            <a:blip r:embed="rId19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31408" y="1459194"/>
            <a:ext cx="6749594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ინვესტირება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ფულის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ჩადება რაიმე საქმიანობაში ან აქტივში მომავალში მოგების მიღების მიზნით</a:t>
            </a:r>
            <a:endParaRPr lang="ka-GE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4411189" y="5145212"/>
            <a:ext cx="7022951" cy="583567"/>
          </a:xfrm>
          <a:prstGeom prst="homePlate">
            <a:avLst/>
          </a:prstGeom>
          <a:solidFill>
            <a:srgbClr val="704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ინვესტიცია არ ნიშნავს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გარანტირებულ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მოგებას!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687662" y="1767000"/>
            <a:ext cx="5956348" cy="3681790"/>
          </a:xfrm>
          <a:prstGeom prst="rect">
            <a:avLst/>
          </a:prstGeom>
          <a:blipFill dpi="0" rotWithShape="1">
            <a:blip r:embed="rId3">
              <a:alphaModFix amt="40000"/>
            </a:blip>
            <a:srcRect/>
            <a:stretch>
              <a:fillRect r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8" descr="Bar graph with upward trend">
            <a:extLst>
              <a:ext uri="{FF2B5EF4-FFF2-40B4-BE49-F238E27FC236}">
                <a16:creationId xmlns:a16="http://schemas.microsoft.com/office/drawing/2014/main" id="{251BEA66-119B-FCC6-2E15-35E5512DF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650228" y="365126"/>
            <a:ext cx="914400" cy="914400"/>
          </a:xfrm>
          <a:prstGeom prst="rect">
            <a:avLst/>
          </a:prstGeom>
        </p:spPr>
      </p:pic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09610"/>
              </p:ext>
            </p:extLst>
          </p:nvPr>
        </p:nvGraphicFramePr>
        <p:xfrm>
          <a:off x="2820947" y="2404444"/>
          <a:ext cx="4641398" cy="772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41398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772674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კომპანიის ნაწილის ყიდვა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graphicFrame>
        <p:nvGraphicFramePr>
          <p:cNvPr id="20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790496"/>
              </p:ext>
            </p:extLst>
          </p:nvPr>
        </p:nvGraphicFramePr>
        <p:xfrm>
          <a:off x="2787891" y="3879315"/>
          <a:ext cx="4674454" cy="772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4454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772674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კომპანიისთვის ფულის სესხება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01544" y="3784532"/>
            <a:ext cx="2287873" cy="908279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ობლიგაციები</a:t>
            </a:r>
            <a:endParaRPr kumimoji="0" lang="ka-G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30629" y="2348590"/>
            <a:ext cx="2287873" cy="908279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აქციები</a:t>
            </a:r>
            <a:endParaRPr kumimoji="0" lang="ka-GE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ინვესტირების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ინსტრუმენტები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30197" y="2400397"/>
            <a:ext cx="5956348" cy="3681790"/>
          </a:xfrm>
          <a:prstGeom prst="rect">
            <a:avLst/>
          </a:prstGeom>
          <a:blipFill dpi="0" rotWithShape="1">
            <a:blip r:embed="rId3">
              <a:alphaModFix amt="40000"/>
            </a:blip>
            <a:srcRect/>
            <a:stretch>
              <a:fillRect r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8" descr="Bar graph with upward trend">
            <a:extLst>
              <a:ext uri="{FF2B5EF4-FFF2-40B4-BE49-F238E27FC236}">
                <a16:creationId xmlns:a16="http://schemas.microsoft.com/office/drawing/2014/main" id="{251BEA66-119B-FCC6-2E15-35E5512DF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470160" y="417997"/>
            <a:ext cx="914400" cy="914400"/>
          </a:xfrm>
          <a:prstGeom prst="rect">
            <a:avLst/>
          </a:prstGeom>
        </p:spPr>
      </p:pic>
      <p:graphicFrame>
        <p:nvGraphicFramePr>
          <p:cNvPr id="19" name="Table 4">
            <a:extLst>
              <a:ext uri="{FF2B5EF4-FFF2-40B4-BE49-F238E27FC236}">
                <a16:creationId xmlns:a16="http://schemas.microsoft.com/office/drawing/2014/main" id="{F00C406C-3D7B-42A8-BEE9-A6A630A5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617736"/>
              </p:ext>
            </p:extLst>
          </p:nvPr>
        </p:nvGraphicFramePr>
        <p:xfrm>
          <a:off x="630197" y="1627723"/>
          <a:ext cx="5956348" cy="772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56348">
                  <a:extLst>
                    <a:ext uri="{9D8B030D-6E8A-4147-A177-3AD203B41FA5}">
                      <a16:colId xmlns:a16="http://schemas.microsoft.com/office/drawing/2014/main" val="1513940812"/>
                    </a:ext>
                  </a:extLst>
                </a:gridCol>
              </a:tblGrid>
              <a:tr h="772674">
                <a:tc>
                  <a:txBody>
                    <a:bodyPr/>
                    <a:lstStyle/>
                    <a:p>
                      <a:pPr marL="342900" indent="-342900" algn="l">
                        <a:buClr>
                          <a:srgbClr val="FF9D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ka-GE" sz="200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ბანკები და ლიცენზირებული</a:t>
                      </a:r>
                      <a:r>
                        <a:rPr lang="ka-GE" sz="2000" baseline="0" dirty="0" smtClean="0">
                          <a:solidFill>
                            <a:srgbClr val="333333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საბროკერო კომპანიები</a:t>
                      </a:r>
                      <a:endParaRPr lang="ka-GE" sz="2000" b="0" dirty="0" smtClean="0">
                        <a:solidFill>
                          <a:srgbClr val="33333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9CA8">
                        <a:alpha val="6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4117"/>
                  </a:ext>
                </a:extLst>
              </a:tr>
            </a:tbl>
          </a:graphicData>
        </a:graphic>
      </p:graphicFrame>
      <p:sp>
        <p:nvSpPr>
          <p:cNvPr id="22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როგორ შეიძლება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ინვესტირება?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: Shape 5">
            <a:extLst>
              <a:ext uri="{FF2B5EF4-FFF2-40B4-BE49-F238E27FC236}">
                <a16:creationId xmlns:a16="http://schemas.microsoft.com/office/drawing/2014/main" id="{3CC316A5-155D-4044-8F7C-4632CD9EC06D}"/>
              </a:ext>
            </a:extLst>
          </p:cNvPr>
          <p:cNvSpPr/>
          <p:nvPr/>
        </p:nvSpPr>
        <p:spPr>
          <a:xfrm>
            <a:off x="6506295" y="2365603"/>
            <a:ext cx="4136592" cy="568601"/>
          </a:xfrm>
          <a:custGeom>
            <a:avLst/>
            <a:gdLst>
              <a:gd name="connsiteX0" fmla="*/ 331019 w 2757856"/>
              <a:gd name="connsiteY0" fmla="*/ 25020 h 746118"/>
              <a:gd name="connsiteX1" fmla="*/ 49665 w 2757856"/>
              <a:gd name="connsiteY1" fmla="*/ 193832 h 746118"/>
              <a:gd name="connsiteX2" fmla="*/ 35597 w 2757856"/>
              <a:gd name="connsiteY2" fmla="*/ 489254 h 746118"/>
              <a:gd name="connsiteX3" fmla="*/ 415425 w 2757856"/>
              <a:gd name="connsiteY3" fmla="*/ 728404 h 746118"/>
              <a:gd name="connsiteX4" fmla="*/ 1062539 w 2757856"/>
              <a:gd name="connsiteY4" fmla="*/ 728404 h 746118"/>
              <a:gd name="connsiteX5" fmla="*/ 1962871 w 2757856"/>
              <a:gd name="connsiteY5" fmla="*/ 728404 h 746118"/>
              <a:gd name="connsiteX6" fmla="*/ 2666256 w 2757856"/>
              <a:gd name="connsiteY6" fmla="*/ 643998 h 746118"/>
              <a:gd name="connsiteX7" fmla="*/ 2694391 w 2757856"/>
              <a:gd name="connsiteY7" fmla="*/ 151629 h 746118"/>
              <a:gd name="connsiteX8" fmla="*/ 2159819 w 2757856"/>
              <a:gd name="connsiteY8" fmla="*/ 10952 h 746118"/>
              <a:gd name="connsiteX9" fmla="*/ 331019 w 2757856"/>
              <a:gd name="connsiteY9" fmla="*/ 25020 h 74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7856" h="746118">
                <a:moveTo>
                  <a:pt x="331019" y="25020"/>
                </a:moveTo>
                <a:cubicBezTo>
                  <a:pt x="-20673" y="55500"/>
                  <a:pt x="98902" y="116460"/>
                  <a:pt x="49665" y="193832"/>
                </a:cubicBezTo>
                <a:cubicBezTo>
                  <a:pt x="428" y="271204"/>
                  <a:pt x="-25363" y="400159"/>
                  <a:pt x="35597" y="489254"/>
                </a:cubicBezTo>
                <a:cubicBezTo>
                  <a:pt x="96557" y="578349"/>
                  <a:pt x="244268" y="688546"/>
                  <a:pt x="415425" y="728404"/>
                </a:cubicBezTo>
                <a:cubicBezTo>
                  <a:pt x="586582" y="768262"/>
                  <a:pt x="1062539" y="728404"/>
                  <a:pt x="1062539" y="728404"/>
                </a:cubicBezTo>
                <a:cubicBezTo>
                  <a:pt x="1320447" y="728404"/>
                  <a:pt x="1695585" y="742472"/>
                  <a:pt x="1962871" y="728404"/>
                </a:cubicBezTo>
                <a:cubicBezTo>
                  <a:pt x="2230157" y="714336"/>
                  <a:pt x="2544336" y="740127"/>
                  <a:pt x="2666256" y="643998"/>
                </a:cubicBezTo>
                <a:cubicBezTo>
                  <a:pt x="2788176" y="547869"/>
                  <a:pt x="2778797" y="257137"/>
                  <a:pt x="2694391" y="151629"/>
                </a:cubicBezTo>
                <a:cubicBezTo>
                  <a:pt x="2609985" y="46121"/>
                  <a:pt x="2553714" y="27364"/>
                  <a:pt x="2159819" y="10952"/>
                </a:cubicBezTo>
                <a:cubicBezTo>
                  <a:pt x="1765924" y="-5460"/>
                  <a:pt x="682711" y="-5460"/>
                  <a:pt x="331019" y="25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noProof="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რაში ვაბანდებ ფულს?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reeform: Shape 7">
            <a:extLst>
              <a:ext uri="{FF2B5EF4-FFF2-40B4-BE49-F238E27FC236}">
                <a16:creationId xmlns:a16="http://schemas.microsoft.com/office/drawing/2014/main" id="{DE45594F-1FA8-4B21-9EA8-97CDD1C7347B}"/>
              </a:ext>
            </a:extLst>
          </p:cNvPr>
          <p:cNvSpPr/>
          <p:nvPr/>
        </p:nvSpPr>
        <p:spPr>
          <a:xfrm>
            <a:off x="6965937" y="4707375"/>
            <a:ext cx="4544460" cy="578985"/>
          </a:xfrm>
          <a:custGeom>
            <a:avLst/>
            <a:gdLst>
              <a:gd name="connsiteX0" fmla="*/ 225022 w 2340806"/>
              <a:gd name="connsiteY0" fmla="*/ 51774 h 729236"/>
              <a:gd name="connsiteX1" fmla="*/ 70278 w 2340806"/>
              <a:gd name="connsiteY1" fmla="*/ 234654 h 729236"/>
              <a:gd name="connsiteX2" fmla="*/ 14007 w 2340806"/>
              <a:gd name="connsiteY2" fmla="*/ 516007 h 729236"/>
              <a:gd name="connsiteX3" fmla="*/ 323496 w 2340806"/>
              <a:gd name="connsiteY3" fmla="*/ 712955 h 729236"/>
              <a:gd name="connsiteX4" fmla="*/ 900271 w 2340806"/>
              <a:gd name="connsiteY4" fmla="*/ 712955 h 729236"/>
              <a:gd name="connsiteX5" fmla="*/ 1603656 w 2340806"/>
              <a:gd name="connsiteY5" fmla="*/ 670752 h 729236"/>
              <a:gd name="connsiteX6" fmla="*/ 2025687 w 2340806"/>
              <a:gd name="connsiteY6" fmla="*/ 656684 h 729236"/>
              <a:gd name="connsiteX7" fmla="*/ 2335176 w 2340806"/>
              <a:gd name="connsiteY7" fmla="*/ 572278 h 729236"/>
              <a:gd name="connsiteX8" fmla="*/ 2194499 w 2340806"/>
              <a:gd name="connsiteY8" fmla="*/ 192450 h 729236"/>
              <a:gd name="connsiteX9" fmla="*/ 1814671 w 2340806"/>
              <a:gd name="connsiteY9" fmla="*/ 9570 h 729236"/>
              <a:gd name="connsiteX10" fmla="*/ 225022 w 2340806"/>
              <a:gd name="connsiteY10" fmla="*/ 51774 h 7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0806" h="729236">
                <a:moveTo>
                  <a:pt x="225022" y="51774"/>
                </a:moveTo>
                <a:cubicBezTo>
                  <a:pt x="-65710" y="89288"/>
                  <a:pt x="105447" y="157282"/>
                  <a:pt x="70278" y="234654"/>
                </a:cubicBezTo>
                <a:cubicBezTo>
                  <a:pt x="35109" y="312026"/>
                  <a:pt x="-28196" y="436290"/>
                  <a:pt x="14007" y="516007"/>
                </a:cubicBezTo>
                <a:cubicBezTo>
                  <a:pt x="56210" y="595724"/>
                  <a:pt x="175785" y="680130"/>
                  <a:pt x="323496" y="712955"/>
                </a:cubicBezTo>
                <a:cubicBezTo>
                  <a:pt x="471207" y="745780"/>
                  <a:pt x="686911" y="719989"/>
                  <a:pt x="900271" y="712955"/>
                </a:cubicBezTo>
                <a:cubicBezTo>
                  <a:pt x="1113631" y="705921"/>
                  <a:pt x="1416087" y="680130"/>
                  <a:pt x="1603656" y="670752"/>
                </a:cubicBezTo>
                <a:cubicBezTo>
                  <a:pt x="1791225" y="661374"/>
                  <a:pt x="1903767" y="673096"/>
                  <a:pt x="2025687" y="656684"/>
                </a:cubicBezTo>
                <a:cubicBezTo>
                  <a:pt x="2147607" y="640272"/>
                  <a:pt x="2307041" y="649650"/>
                  <a:pt x="2335176" y="572278"/>
                </a:cubicBezTo>
                <a:cubicBezTo>
                  <a:pt x="2363311" y="494906"/>
                  <a:pt x="2281250" y="286235"/>
                  <a:pt x="2194499" y="192450"/>
                </a:cubicBezTo>
                <a:cubicBezTo>
                  <a:pt x="2107748" y="98665"/>
                  <a:pt x="2138228" y="35361"/>
                  <a:pt x="1814671" y="9570"/>
                </a:cubicBezTo>
                <a:cubicBezTo>
                  <a:pt x="1491114" y="-16221"/>
                  <a:pt x="515754" y="14260"/>
                  <a:pt x="225022" y="5177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შეიძლება დავკარგო?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Freeform: Shape 24">
            <a:extLst>
              <a:ext uri="{FF2B5EF4-FFF2-40B4-BE49-F238E27FC236}">
                <a16:creationId xmlns:a16="http://schemas.microsoft.com/office/drawing/2014/main" id="{D1BC5858-3CD2-4206-A06F-732B87E9DB65}"/>
              </a:ext>
            </a:extLst>
          </p:cNvPr>
          <p:cNvSpPr/>
          <p:nvPr/>
        </p:nvSpPr>
        <p:spPr>
          <a:xfrm>
            <a:off x="6506295" y="3961471"/>
            <a:ext cx="4265434" cy="538299"/>
          </a:xfrm>
          <a:custGeom>
            <a:avLst/>
            <a:gdLst>
              <a:gd name="connsiteX0" fmla="*/ 567064 w 2130672"/>
              <a:gd name="connsiteY0" fmla="*/ 11270 h 1077392"/>
              <a:gd name="connsiteX1" fmla="*/ 4356 w 2130672"/>
              <a:gd name="connsiteY1" fmla="*/ 362962 h 1077392"/>
              <a:gd name="connsiteX2" fmla="*/ 398251 w 2130672"/>
              <a:gd name="connsiteY2" fmla="*/ 1024144 h 1077392"/>
              <a:gd name="connsiteX3" fmla="*/ 1903494 w 2130672"/>
              <a:gd name="connsiteY3" fmla="*/ 939738 h 1077392"/>
              <a:gd name="connsiteX4" fmla="*/ 1987901 w 2130672"/>
              <a:gd name="connsiteY4" fmla="*/ 166014 h 1077392"/>
              <a:gd name="connsiteX5" fmla="*/ 567064 w 2130672"/>
              <a:gd name="connsiteY5" fmla="*/ 11270 h 107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672" h="1077392">
                <a:moveTo>
                  <a:pt x="567064" y="11270"/>
                </a:moveTo>
                <a:cubicBezTo>
                  <a:pt x="236473" y="44095"/>
                  <a:pt x="32491" y="194150"/>
                  <a:pt x="4356" y="362962"/>
                </a:cubicBezTo>
                <a:cubicBezTo>
                  <a:pt x="-23780" y="531774"/>
                  <a:pt x="81728" y="928015"/>
                  <a:pt x="398251" y="1024144"/>
                </a:cubicBezTo>
                <a:cubicBezTo>
                  <a:pt x="714774" y="1120273"/>
                  <a:pt x="1638552" y="1082760"/>
                  <a:pt x="1903494" y="939738"/>
                </a:cubicBezTo>
                <a:cubicBezTo>
                  <a:pt x="2168436" y="796716"/>
                  <a:pt x="2208295" y="318414"/>
                  <a:pt x="1987901" y="166014"/>
                </a:cubicBezTo>
                <a:cubicBezTo>
                  <a:pt x="1767507" y="13614"/>
                  <a:pt x="897655" y="-21555"/>
                  <a:pt x="567064" y="1127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რამდენი ხნით ვდებ ფულს?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Freeform: Shape 7">
            <a:extLst>
              <a:ext uri="{FF2B5EF4-FFF2-40B4-BE49-F238E27FC236}">
                <a16:creationId xmlns:a16="http://schemas.microsoft.com/office/drawing/2014/main" id="{DE45594F-1FA8-4B21-9EA8-97CDD1C7347B}"/>
              </a:ext>
            </a:extLst>
          </p:cNvPr>
          <p:cNvSpPr/>
          <p:nvPr/>
        </p:nvSpPr>
        <p:spPr>
          <a:xfrm>
            <a:off x="7038737" y="3132037"/>
            <a:ext cx="4398860" cy="582040"/>
          </a:xfrm>
          <a:custGeom>
            <a:avLst/>
            <a:gdLst>
              <a:gd name="connsiteX0" fmla="*/ 225022 w 2340806"/>
              <a:gd name="connsiteY0" fmla="*/ 51774 h 729236"/>
              <a:gd name="connsiteX1" fmla="*/ 70278 w 2340806"/>
              <a:gd name="connsiteY1" fmla="*/ 234654 h 729236"/>
              <a:gd name="connsiteX2" fmla="*/ 14007 w 2340806"/>
              <a:gd name="connsiteY2" fmla="*/ 516007 h 729236"/>
              <a:gd name="connsiteX3" fmla="*/ 323496 w 2340806"/>
              <a:gd name="connsiteY3" fmla="*/ 712955 h 729236"/>
              <a:gd name="connsiteX4" fmla="*/ 900271 w 2340806"/>
              <a:gd name="connsiteY4" fmla="*/ 712955 h 729236"/>
              <a:gd name="connsiteX5" fmla="*/ 1603656 w 2340806"/>
              <a:gd name="connsiteY5" fmla="*/ 670752 h 729236"/>
              <a:gd name="connsiteX6" fmla="*/ 2025687 w 2340806"/>
              <a:gd name="connsiteY6" fmla="*/ 656684 h 729236"/>
              <a:gd name="connsiteX7" fmla="*/ 2335176 w 2340806"/>
              <a:gd name="connsiteY7" fmla="*/ 572278 h 729236"/>
              <a:gd name="connsiteX8" fmla="*/ 2194499 w 2340806"/>
              <a:gd name="connsiteY8" fmla="*/ 192450 h 729236"/>
              <a:gd name="connsiteX9" fmla="*/ 1814671 w 2340806"/>
              <a:gd name="connsiteY9" fmla="*/ 9570 h 729236"/>
              <a:gd name="connsiteX10" fmla="*/ 225022 w 2340806"/>
              <a:gd name="connsiteY10" fmla="*/ 51774 h 7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40806" h="729236">
                <a:moveTo>
                  <a:pt x="225022" y="51774"/>
                </a:moveTo>
                <a:cubicBezTo>
                  <a:pt x="-65710" y="89288"/>
                  <a:pt x="105447" y="157282"/>
                  <a:pt x="70278" y="234654"/>
                </a:cubicBezTo>
                <a:cubicBezTo>
                  <a:pt x="35109" y="312026"/>
                  <a:pt x="-28196" y="436290"/>
                  <a:pt x="14007" y="516007"/>
                </a:cubicBezTo>
                <a:cubicBezTo>
                  <a:pt x="56210" y="595724"/>
                  <a:pt x="175785" y="680130"/>
                  <a:pt x="323496" y="712955"/>
                </a:cubicBezTo>
                <a:cubicBezTo>
                  <a:pt x="471207" y="745780"/>
                  <a:pt x="686911" y="719989"/>
                  <a:pt x="900271" y="712955"/>
                </a:cubicBezTo>
                <a:cubicBezTo>
                  <a:pt x="1113631" y="705921"/>
                  <a:pt x="1416087" y="680130"/>
                  <a:pt x="1603656" y="670752"/>
                </a:cubicBezTo>
                <a:cubicBezTo>
                  <a:pt x="1791225" y="661374"/>
                  <a:pt x="1903767" y="673096"/>
                  <a:pt x="2025687" y="656684"/>
                </a:cubicBezTo>
                <a:cubicBezTo>
                  <a:pt x="2147607" y="640272"/>
                  <a:pt x="2307041" y="649650"/>
                  <a:pt x="2335176" y="572278"/>
                </a:cubicBezTo>
                <a:cubicBezTo>
                  <a:pt x="2363311" y="494906"/>
                  <a:pt x="2281250" y="286235"/>
                  <a:pt x="2194499" y="192450"/>
                </a:cubicBezTo>
                <a:cubicBezTo>
                  <a:pt x="2107748" y="98665"/>
                  <a:pt x="2138228" y="35361"/>
                  <a:pt x="1814671" y="9570"/>
                </a:cubicBezTo>
                <a:cubicBezTo>
                  <a:pt x="1491114" y="-16221"/>
                  <a:pt x="515754" y="14260"/>
                  <a:pt x="225022" y="5177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საიდან მოდის შემოსავალი?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Freeform: Shape 24">
            <a:extLst>
              <a:ext uri="{FF2B5EF4-FFF2-40B4-BE49-F238E27FC236}">
                <a16:creationId xmlns:a16="http://schemas.microsoft.com/office/drawing/2014/main" id="{D1BC5858-3CD2-4206-A06F-732B87E9DB65}"/>
              </a:ext>
            </a:extLst>
          </p:cNvPr>
          <p:cNvSpPr/>
          <p:nvPr/>
        </p:nvSpPr>
        <p:spPr>
          <a:xfrm>
            <a:off x="6586545" y="5493068"/>
            <a:ext cx="4265434" cy="538299"/>
          </a:xfrm>
          <a:custGeom>
            <a:avLst/>
            <a:gdLst>
              <a:gd name="connsiteX0" fmla="*/ 567064 w 2130672"/>
              <a:gd name="connsiteY0" fmla="*/ 11270 h 1077392"/>
              <a:gd name="connsiteX1" fmla="*/ 4356 w 2130672"/>
              <a:gd name="connsiteY1" fmla="*/ 362962 h 1077392"/>
              <a:gd name="connsiteX2" fmla="*/ 398251 w 2130672"/>
              <a:gd name="connsiteY2" fmla="*/ 1024144 h 1077392"/>
              <a:gd name="connsiteX3" fmla="*/ 1903494 w 2130672"/>
              <a:gd name="connsiteY3" fmla="*/ 939738 h 1077392"/>
              <a:gd name="connsiteX4" fmla="*/ 1987901 w 2130672"/>
              <a:gd name="connsiteY4" fmla="*/ 166014 h 1077392"/>
              <a:gd name="connsiteX5" fmla="*/ 567064 w 2130672"/>
              <a:gd name="connsiteY5" fmla="*/ 11270 h 107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0672" h="1077392">
                <a:moveTo>
                  <a:pt x="567064" y="11270"/>
                </a:moveTo>
                <a:cubicBezTo>
                  <a:pt x="236473" y="44095"/>
                  <a:pt x="32491" y="194150"/>
                  <a:pt x="4356" y="362962"/>
                </a:cubicBezTo>
                <a:cubicBezTo>
                  <a:pt x="-23780" y="531774"/>
                  <a:pt x="81728" y="928015"/>
                  <a:pt x="398251" y="1024144"/>
                </a:cubicBezTo>
                <a:cubicBezTo>
                  <a:pt x="714774" y="1120273"/>
                  <a:pt x="1638552" y="1082760"/>
                  <a:pt x="1903494" y="939738"/>
                </a:cubicBezTo>
                <a:cubicBezTo>
                  <a:pt x="2168436" y="796716"/>
                  <a:pt x="2208295" y="318414"/>
                  <a:pt x="1987901" y="166014"/>
                </a:cubicBezTo>
                <a:cubicBezTo>
                  <a:pt x="1767507" y="13614"/>
                  <a:pt x="897655" y="-21555"/>
                  <a:pt x="567064" y="1127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009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კომპანიაა?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0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წარმოიდგინეთ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შეთავაზება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1" name="Graphic 34" descr="Speech">
            <a:extLst>
              <a:ext uri="{FF2B5EF4-FFF2-40B4-BE49-F238E27FC236}">
                <a16:creationId xmlns:a16="http://schemas.microsoft.com/office/drawing/2014/main" id="{93E8FB51-05A5-719A-9927-5B857542784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265453" y="1066371"/>
            <a:ext cx="7643272" cy="53949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783931" y="2691019"/>
            <a:ext cx="4845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„ჩადე 1000 ლარი და ყოველთვე გარანტირებულად მიიღე 300 ლარი. თუ მეგობარს მოიყვან, კიდევ მეტ სარგებელს მიიღებ“.</a:t>
            </a:r>
            <a:endParaRPr kumimoji="0" lang="ka-G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Graphic 38" descr="Chat">
            <a:extLst>
              <a:ext uri="{FF2B5EF4-FFF2-40B4-BE49-F238E27FC236}">
                <a16:creationId xmlns:a16="http://schemas.microsoft.com/office/drawing/2014/main" id="{4777F95A-1E01-6364-D069-B8BDA5880C9F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520722" y="3564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87352" y="1914153"/>
            <a:ext cx="6383726" cy="3901690"/>
          </a:xfrm>
          <a:prstGeom prst="rect">
            <a:avLst/>
          </a:prstGeom>
          <a:blipFill dpi="0" rotWithShape="1">
            <a:blip r:embed="rId6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oogle Shape;22191;p100"/>
          <p:cNvGrpSpPr/>
          <p:nvPr/>
        </p:nvGrpSpPr>
        <p:grpSpPr>
          <a:xfrm>
            <a:off x="810484" y="573090"/>
            <a:ext cx="528218" cy="494656"/>
            <a:chOff x="3722682" y="1981993"/>
            <a:chExt cx="375818" cy="372043"/>
          </a:xfrm>
          <a:solidFill>
            <a:srgbClr val="FF9D00"/>
          </a:solidFill>
        </p:grpSpPr>
        <p:sp>
          <p:nvSpPr>
            <p:cNvPr id="15" name="Google Shape;22192;p100"/>
            <p:cNvSpPr/>
            <p:nvPr/>
          </p:nvSpPr>
          <p:spPr>
            <a:xfrm>
              <a:off x="3876695" y="1981993"/>
              <a:ext cx="71934" cy="72301"/>
            </a:xfrm>
            <a:custGeom>
              <a:avLst/>
              <a:gdLst/>
              <a:ahLst/>
              <a:cxnLst/>
              <a:rect l="l" t="t" r="r" b="b"/>
              <a:pathLst>
                <a:path w="2744" h="2758" extrusionOk="0">
                  <a:moveTo>
                    <a:pt x="1372" y="1"/>
                  </a:moveTo>
                  <a:cubicBezTo>
                    <a:pt x="607" y="1"/>
                    <a:pt x="1" y="621"/>
                    <a:pt x="1" y="1372"/>
                  </a:cubicBezTo>
                  <a:cubicBezTo>
                    <a:pt x="1" y="2137"/>
                    <a:pt x="607" y="2758"/>
                    <a:pt x="1372" y="2758"/>
                  </a:cubicBezTo>
                  <a:cubicBezTo>
                    <a:pt x="2137" y="2758"/>
                    <a:pt x="2744" y="2137"/>
                    <a:pt x="2744" y="1372"/>
                  </a:cubicBezTo>
                  <a:cubicBezTo>
                    <a:pt x="2744" y="621"/>
                    <a:pt x="2137" y="1"/>
                    <a:pt x="13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193;p100"/>
            <p:cNvSpPr/>
            <p:nvPr/>
          </p:nvSpPr>
          <p:spPr>
            <a:xfrm>
              <a:off x="3755582" y="2204217"/>
              <a:ext cx="146516" cy="102448"/>
            </a:xfrm>
            <a:custGeom>
              <a:avLst/>
              <a:gdLst/>
              <a:ahLst/>
              <a:cxnLst/>
              <a:rect l="l" t="t" r="r" b="b"/>
              <a:pathLst>
                <a:path w="5589" h="3908" extrusionOk="0">
                  <a:moveTo>
                    <a:pt x="2788" y="1"/>
                  </a:moveTo>
                  <a:cubicBezTo>
                    <a:pt x="2672" y="1"/>
                    <a:pt x="2557" y="77"/>
                    <a:pt x="2557" y="228"/>
                  </a:cubicBezTo>
                  <a:lnTo>
                    <a:pt x="2557" y="2047"/>
                  </a:lnTo>
                  <a:lnTo>
                    <a:pt x="1445" y="2047"/>
                  </a:lnTo>
                  <a:cubicBezTo>
                    <a:pt x="1113" y="2047"/>
                    <a:pt x="796" y="2235"/>
                    <a:pt x="637" y="2538"/>
                  </a:cubicBezTo>
                  <a:lnTo>
                    <a:pt x="117" y="3548"/>
                  </a:lnTo>
                  <a:cubicBezTo>
                    <a:pt x="0" y="3733"/>
                    <a:pt x="159" y="3898"/>
                    <a:pt x="319" y="3898"/>
                  </a:cubicBezTo>
                  <a:cubicBezTo>
                    <a:pt x="396" y="3898"/>
                    <a:pt x="474" y="3859"/>
                    <a:pt x="521" y="3765"/>
                  </a:cubicBezTo>
                  <a:lnTo>
                    <a:pt x="1041" y="2754"/>
                  </a:lnTo>
                  <a:cubicBezTo>
                    <a:pt x="1128" y="2610"/>
                    <a:pt x="1286" y="2509"/>
                    <a:pt x="1445" y="2509"/>
                  </a:cubicBezTo>
                  <a:lnTo>
                    <a:pt x="4130" y="2509"/>
                  </a:lnTo>
                  <a:cubicBezTo>
                    <a:pt x="4303" y="2509"/>
                    <a:pt x="4448" y="2610"/>
                    <a:pt x="4534" y="2754"/>
                  </a:cubicBezTo>
                  <a:lnTo>
                    <a:pt x="5068" y="3765"/>
                  </a:lnTo>
                  <a:cubicBezTo>
                    <a:pt x="5112" y="3866"/>
                    <a:pt x="5190" y="3908"/>
                    <a:pt x="5269" y="3908"/>
                  </a:cubicBezTo>
                  <a:cubicBezTo>
                    <a:pt x="5428" y="3908"/>
                    <a:pt x="5588" y="3741"/>
                    <a:pt x="5473" y="3548"/>
                  </a:cubicBezTo>
                  <a:lnTo>
                    <a:pt x="4939" y="2552"/>
                  </a:lnTo>
                  <a:cubicBezTo>
                    <a:pt x="4780" y="2249"/>
                    <a:pt x="4462" y="2061"/>
                    <a:pt x="4130" y="2061"/>
                  </a:cubicBezTo>
                  <a:lnTo>
                    <a:pt x="3019" y="2061"/>
                  </a:lnTo>
                  <a:lnTo>
                    <a:pt x="3019" y="228"/>
                  </a:lnTo>
                  <a:cubicBezTo>
                    <a:pt x="3019" y="77"/>
                    <a:pt x="2903" y="1"/>
                    <a:pt x="2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194;p100"/>
            <p:cNvSpPr/>
            <p:nvPr/>
          </p:nvSpPr>
          <p:spPr>
            <a:xfrm>
              <a:off x="3848697" y="2066195"/>
              <a:ext cx="129817" cy="66403"/>
            </a:xfrm>
            <a:custGeom>
              <a:avLst/>
              <a:gdLst/>
              <a:ahLst/>
              <a:cxnLst/>
              <a:rect l="l" t="t" r="r" b="b"/>
              <a:pathLst>
                <a:path w="4952" h="2533" extrusionOk="0">
                  <a:moveTo>
                    <a:pt x="2455" y="1"/>
                  </a:moveTo>
                  <a:cubicBezTo>
                    <a:pt x="2339" y="1"/>
                    <a:pt x="2224" y="80"/>
                    <a:pt x="2224" y="239"/>
                  </a:cubicBezTo>
                  <a:lnTo>
                    <a:pt x="2224" y="1134"/>
                  </a:lnTo>
                  <a:lnTo>
                    <a:pt x="1040" y="1134"/>
                  </a:lnTo>
                  <a:cubicBezTo>
                    <a:pt x="780" y="1134"/>
                    <a:pt x="549" y="1278"/>
                    <a:pt x="434" y="1495"/>
                  </a:cubicBezTo>
                  <a:lnTo>
                    <a:pt x="73" y="2173"/>
                  </a:lnTo>
                  <a:cubicBezTo>
                    <a:pt x="1" y="2274"/>
                    <a:pt x="44" y="2433"/>
                    <a:pt x="174" y="2491"/>
                  </a:cubicBezTo>
                  <a:cubicBezTo>
                    <a:pt x="204" y="2508"/>
                    <a:pt x="238" y="2516"/>
                    <a:pt x="273" y="2516"/>
                  </a:cubicBezTo>
                  <a:cubicBezTo>
                    <a:pt x="353" y="2516"/>
                    <a:pt x="437" y="2471"/>
                    <a:pt x="477" y="2390"/>
                  </a:cubicBezTo>
                  <a:lnTo>
                    <a:pt x="838" y="1726"/>
                  </a:lnTo>
                  <a:cubicBezTo>
                    <a:pt x="881" y="1653"/>
                    <a:pt x="953" y="1596"/>
                    <a:pt x="1040" y="1596"/>
                  </a:cubicBezTo>
                  <a:lnTo>
                    <a:pt x="3869" y="1596"/>
                  </a:lnTo>
                  <a:cubicBezTo>
                    <a:pt x="3956" y="1596"/>
                    <a:pt x="4028" y="1653"/>
                    <a:pt x="4072" y="1726"/>
                  </a:cubicBezTo>
                  <a:lnTo>
                    <a:pt x="4432" y="2390"/>
                  </a:lnTo>
                  <a:cubicBezTo>
                    <a:pt x="4481" y="2491"/>
                    <a:pt x="4562" y="2533"/>
                    <a:pt x="4641" y="2533"/>
                  </a:cubicBezTo>
                  <a:cubicBezTo>
                    <a:pt x="4799" y="2533"/>
                    <a:pt x="4952" y="2370"/>
                    <a:pt x="4837" y="2187"/>
                  </a:cubicBezTo>
                  <a:lnTo>
                    <a:pt x="4476" y="1509"/>
                  </a:lnTo>
                  <a:cubicBezTo>
                    <a:pt x="4360" y="1292"/>
                    <a:pt x="4129" y="1148"/>
                    <a:pt x="3869" y="1148"/>
                  </a:cubicBezTo>
                  <a:lnTo>
                    <a:pt x="2686" y="1148"/>
                  </a:lnTo>
                  <a:lnTo>
                    <a:pt x="2686" y="239"/>
                  </a:lnTo>
                  <a:cubicBezTo>
                    <a:pt x="2686" y="80"/>
                    <a:pt x="2570" y="1"/>
                    <a:pt x="24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195;p100"/>
            <p:cNvSpPr/>
            <p:nvPr/>
          </p:nvSpPr>
          <p:spPr>
            <a:xfrm>
              <a:off x="3923227" y="2204217"/>
              <a:ext cx="146909" cy="102370"/>
            </a:xfrm>
            <a:custGeom>
              <a:avLst/>
              <a:gdLst/>
              <a:ahLst/>
              <a:cxnLst/>
              <a:rect l="l" t="t" r="r" b="b"/>
              <a:pathLst>
                <a:path w="5604" h="3905" extrusionOk="0">
                  <a:moveTo>
                    <a:pt x="2802" y="1"/>
                  </a:moveTo>
                  <a:cubicBezTo>
                    <a:pt x="2686" y="1"/>
                    <a:pt x="2571" y="77"/>
                    <a:pt x="2571" y="228"/>
                  </a:cubicBezTo>
                  <a:lnTo>
                    <a:pt x="2571" y="2047"/>
                  </a:lnTo>
                  <a:lnTo>
                    <a:pt x="1459" y="2047"/>
                  </a:lnTo>
                  <a:cubicBezTo>
                    <a:pt x="1127" y="2047"/>
                    <a:pt x="810" y="2235"/>
                    <a:pt x="651" y="2538"/>
                  </a:cubicBezTo>
                  <a:lnTo>
                    <a:pt x="117" y="3548"/>
                  </a:lnTo>
                  <a:cubicBezTo>
                    <a:pt x="0" y="3733"/>
                    <a:pt x="165" y="3904"/>
                    <a:pt x="325" y="3904"/>
                  </a:cubicBezTo>
                  <a:cubicBezTo>
                    <a:pt x="402" y="3904"/>
                    <a:pt x="479" y="3864"/>
                    <a:pt x="521" y="3765"/>
                  </a:cubicBezTo>
                  <a:lnTo>
                    <a:pt x="1055" y="2754"/>
                  </a:lnTo>
                  <a:cubicBezTo>
                    <a:pt x="1142" y="2610"/>
                    <a:pt x="1301" y="2509"/>
                    <a:pt x="1459" y="2509"/>
                  </a:cubicBezTo>
                  <a:lnTo>
                    <a:pt x="4144" y="2509"/>
                  </a:lnTo>
                  <a:cubicBezTo>
                    <a:pt x="4303" y="2509"/>
                    <a:pt x="4462" y="2610"/>
                    <a:pt x="4549" y="2754"/>
                  </a:cubicBezTo>
                  <a:lnTo>
                    <a:pt x="5083" y="3765"/>
                  </a:lnTo>
                  <a:cubicBezTo>
                    <a:pt x="5125" y="3864"/>
                    <a:pt x="5202" y="3904"/>
                    <a:pt x="5279" y="3904"/>
                  </a:cubicBezTo>
                  <a:cubicBezTo>
                    <a:pt x="5439" y="3904"/>
                    <a:pt x="5604" y="3733"/>
                    <a:pt x="5487" y="3548"/>
                  </a:cubicBezTo>
                  <a:lnTo>
                    <a:pt x="4953" y="2552"/>
                  </a:lnTo>
                  <a:cubicBezTo>
                    <a:pt x="4794" y="2249"/>
                    <a:pt x="4476" y="2061"/>
                    <a:pt x="4144" y="2061"/>
                  </a:cubicBezTo>
                  <a:lnTo>
                    <a:pt x="3033" y="2061"/>
                  </a:lnTo>
                  <a:lnTo>
                    <a:pt x="3033" y="228"/>
                  </a:lnTo>
                  <a:cubicBezTo>
                    <a:pt x="3033" y="77"/>
                    <a:pt x="2917" y="1"/>
                    <a:pt x="28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196;p100"/>
            <p:cNvSpPr/>
            <p:nvPr/>
          </p:nvSpPr>
          <p:spPr>
            <a:xfrm>
              <a:off x="3868752" y="1983513"/>
              <a:ext cx="71934" cy="70781"/>
            </a:xfrm>
            <a:custGeom>
              <a:avLst/>
              <a:gdLst/>
              <a:ahLst/>
              <a:cxnLst/>
              <a:rect l="l" t="t" r="r" b="b"/>
              <a:pathLst>
                <a:path w="2744" h="2700" extrusionOk="0">
                  <a:moveTo>
                    <a:pt x="1300" y="0"/>
                  </a:moveTo>
                  <a:lnTo>
                    <a:pt x="1300" y="0"/>
                  </a:lnTo>
                  <a:cubicBezTo>
                    <a:pt x="391" y="260"/>
                    <a:pt x="1" y="1314"/>
                    <a:pt x="520" y="2079"/>
                  </a:cubicBezTo>
                  <a:cubicBezTo>
                    <a:pt x="786" y="2489"/>
                    <a:pt x="1224" y="2700"/>
                    <a:pt x="1665" y="2700"/>
                  </a:cubicBezTo>
                  <a:cubicBezTo>
                    <a:pt x="2063" y="2700"/>
                    <a:pt x="2463" y="2529"/>
                    <a:pt x="2744" y="2180"/>
                  </a:cubicBezTo>
                  <a:lnTo>
                    <a:pt x="2744" y="2180"/>
                  </a:lnTo>
                  <a:cubicBezTo>
                    <a:pt x="2614" y="2223"/>
                    <a:pt x="2484" y="2238"/>
                    <a:pt x="2368" y="2238"/>
                  </a:cubicBezTo>
                  <a:cubicBezTo>
                    <a:pt x="1213" y="2238"/>
                    <a:pt x="564" y="895"/>
                    <a:pt x="1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197;p100"/>
            <p:cNvSpPr/>
            <p:nvPr/>
          </p:nvSpPr>
          <p:spPr>
            <a:xfrm>
              <a:off x="3804814" y="2143949"/>
              <a:ext cx="47711" cy="48105"/>
            </a:xfrm>
            <a:custGeom>
              <a:avLst/>
              <a:gdLst/>
              <a:ahLst/>
              <a:cxnLst/>
              <a:rect l="l" t="t" r="r" b="b"/>
              <a:pathLst>
                <a:path w="1820" h="1835" extrusionOk="0">
                  <a:moveTo>
                    <a:pt x="910" y="1"/>
                  </a:moveTo>
                  <a:cubicBezTo>
                    <a:pt x="404" y="1"/>
                    <a:pt x="0" y="420"/>
                    <a:pt x="0" y="925"/>
                  </a:cubicBezTo>
                  <a:cubicBezTo>
                    <a:pt x="0" y="1430"/>
                    <a:pt x="404" y="1834"/>
                    <a:pt x="910" y="1834"/>
                  </a:cubicBezTo>
                  <a:cubicBezTo>
                    <a:pt x="1415" y="1834"/>
                    <a:pt x="1819" y="1430"/>
                    <a:pt x="1819" y="925"/>
                  </a:cubicBezTo>
                  <a:cubicBezTo>
                    <a:pt x="1819" y="420"/>
                    <a:pt x="1415" y="1"/>
                    <a:pt x="9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198;p100"/>
            <p:cNvSpPr/>
            <p:nvPr/>
          </p:nvSpPr>
          <p:spPr>
            <a:xfrm>
              <a:off x="3799125" y="2145102"/>
              <a:ext cx="48078" cy="47056"/>
            </a:xfrm>
            <a:custGeom>
              <a:avLst/>
              <a:gdLst/>
              <a:ahLst/>
              <a:cxnLst/>
              <a:rect l="l" t="t" r="r" b="b"/>
              <a:pathLst>
                <a:path w="1834" h="1795" extrusionOk="0">
                  <a:moveTo>
                    <a:pt x="867" y="0"/>
                  </a:moveTo>
                  <a:lnTo>
                    <a:pt x="867" y="0"/>
                  </a:lnTo>
                  <a:cubicBezTo>
                    <a:pt x="261" y="159"/>
                    <a:pt x="1" y="866"/>
                    <a:pt x="347" y="1386"/>
                  </a:cubicBezTo>
                  <a:cubicBezTo>
                    <a:pt x="528" y="1657"/>
                    <a:pt x="818" y="1795"/>
                    <a:pt x="1110" y="1795"/>
                  </a:cubicBezTo>
                  <a:cubicBezTo>
                    <a:pt x="1378" y="1795"/>
                    <a:pt x="1647" y="1679"/>
                    <a:pt x="1834" y="1444"/>
                  </a:cubicBezTo>
                  <a:lnTo>
                    <a:pt x="1834" y="1444"/>
                  </a:lnTo>
                  <a:cubicBezTo>
                    <a:pt x="1747" y="1473"/>
                    <a:pt x="1675" y="1487"/>
                    <a:pt x="1589" y="1487"/>
                  </a:cubicBezTo>
                  <a:cubicBezTo>
                    <a:pt x="1582" y="1487"/>
                    <a:pt x="1576" y="1487"/>
                    <a:pt x="1570" y="1487"/>
                  </a:cubicBezTo>
                  <a:cubicBezTo>
                    <a:pt x="802" y="1487"/>
                    <a:pt x="380" y="602"/>
                    <a:pt x="8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199;p100"/>
            <p:cNvSpPr/>
            <p:nvPr/>
          </p:nvSpPr>
          <p:spPr>
            <a:xfrm>
              <a:off x="3972458" y="2143949"/>
              <a:ext cx="48078" cy="48105"/>
            </a:xfrm>
            <a:custGeom>
              <a:avLst/>
              <a:gdLst/>
              <a:ahLst/>
              <a:cxnLst/>
              <a:rect l="l" t="t" r="r" b="b"/>
              <a:pathLst>
                <a:path w="1834" h="1835" extrusionOk="0">
                  <a:moveTo>
                    <a:pt x="924" y="1"/>
                  </a:moveTo>
                  <a:cubicBezTo>
                    <a:pt x="419" y="1"/>
                    <a:pt x="0" y="420"/>
                    <a:pt x="0" y="925"/>
                  </a:cubicBezTo>
                  <a:cubicBezTo>
                    <a:pt x="0" y="1430"/>
                    <a:pt x="419" y="1834"/>
                    <a:pt x="924" y="1834"/>
                  </a:cubicBezTo>
                  <a:cubicBezTo>
                    <a:pt x="1429" y="1834"/>
                    <a:pt x="1833" y="1430"/>
                    <a:pt x="1833" y="925"/>
                  </a:cubicBezTo>
                  <a:cubicBezTo>
                    <a:pt x="1833" y="420"/>
                    <a:pt x="1429" y="1"/>
                    <a:pt x="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200;p100"/>
            <p:cNvSpPr/>
            <p:nvPr/>
          </p:nvSpPr>
          <p:spPr>
            <a:xfrm>
              <a:off x="3967163" y="2145102"/>
              <a:ext cx="48078" cy="47056"/>
            </a:xfrm>
            <a:custGeom>
              <a:avLst/>
              <a:gdLst/>
              <a:ahLst/>
              <a:cxnLst/>
              <a:rect l="l" t="t" r="r" b="b"/>
              <a:pathLst>
                <a:path w="1834" h="1795" extrusionOk="0">
                  <a:moveTo>
                    <a:pt x="866" y="0"/>
                  </a:moveTo>
                  <a:cubicBezTo>
                    <a:pt x="260" y="159"/>
                    <a:pt x="0" y="866"/>
                    <a:pt x="346" y="1386"/>
                  </a:cubicBezTo>
                  <a:cubicBezTo>
                    <a:pt x="527" y="1657"/>
                    <a:pt x="818" y="1795"/>
                    <a:pt x="1110" y="1795"/>
                  </a:cubicBezTo>
                  <a:cubicBezTo>
                    <a:pt x="1378" y="1795"/>
                    <a:pt x="1647" y="1679"/>
                    <a:pt x="1833" y="1444"/>
                  </a:cubicBezTo>
                  <a:lnTo>
                    <a:pt x="1833" y="1444"/>
                  </a:lnTo>
                  <a:cubicBezTo>
                    <a:pt x="1747" y="1473"/>
                    <a:pt x="1660" y="1487"/>
                    <a:pt x="1588" y="1487"/>
                  </a:cubicBezTo>
                  <a:cubicBezTo>
                    <a:pt x="1582" y="1487"/>
                    <a:pt x="1575" y="1487"/>
                    <a:pt x="1569" y="1487"/>
                  </a:cubicBezTo>
                  <a:cubicBezTo>
                    <a:pt x="802" y="1487"/>
                    <a:pt x="379" y="602"/>
                    <a:pt x="8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201;p100"/>
            <p:cNvSpPr/>
            <p:nvPr/>
          </p:nvSpPr>
          <p:spPr>
            <a:xfrm>
              <a:off x="3726850" y="2318043"/>
              <a:ext cx="35967" cy="35967"/>
            </a:xfrm>
            <a:custGeom>
              <a:avLst/>
              <a:gdLst/>
              <a:ahLst/>
              <a:cxnLst/>
              <a:rect l="l" t="t" r="r" b="b"/>
              <a:pathLst>
                <a:path w="1372" h="1372" extrusionOk="0">
                  <a:moveTo>
                    <a:pt x="679" y="0"/>
                  </a:moveTo>
                  <a:cubicBezTo>
                    <a:pt x="304" y="0"/>
                    <a:pt x="0" y="303"/>
                    <a:pt x="0" y="693"/>
                  </a:cubicBezTo>
                  <a:cubicBezTo>
                    <a:pt x="0" y="1068"/>
                    <a:pt x="304" y="1372"/>
                    <a:pt x="679" y="1372"/>
                  </a:cubicBezTo>
                  <a:cubicBezTo>
                    <a:pt x="1054" y="1372"/>
                    <a:pt x="1372" y="1068"/>
                    <a:pt x="1372" y="693"/>
                  </a:cubicBezTo>
                  <a:cubicBezTo>
                    <a:pt x="1372" y="303"/>
                    <a:pt x="1054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202;p100"/>
            <p:cNvSpPr/>
            <p:nvPr/>
          </p:nvSpPr>
          <p:spPr>
            <a:xfrm>
              <a:off x="3722682" y="2318803"/>
              <a:ext cx="35993" cy="35233"/>
            </a:xfrm>
            <a:custGeom>
              <a:avLst/>
              <a:gdLst/>
              <a:ahLst/>
              <a:cxnLst/>
              <a:rect l="l" t="t" r="r" b="b"/>
              <a:pathLst>
                <a:path w="1373" h="1344" extrusionOk="0">
                  <a:moveTo>
                    <a:pt x="650" y="0"/>
                  </a:moveTo>
                  <a:lnTo>
                    <a:pt x="650" y="0"/>
                  </a:lnTo>
                  <a:cubicBezTo>
                    <a:pt x="188" y="116"/>
                    <a:pt x="1" y="650"/>
                    <a:pt x="246" y="1039"/>
                  </a:cubicBezTo>
                  <a:cubicBezTo>
                    <a:pt x="381" y="1242"/>
                    <a:pt x="602" y="1343"/>
                    <a:pt x="823" y="1343"/>
                  </a:cubicBezTo>
                  <a:cubicBezTo>
                    <a:pt x="1028" y="1343"/>
                    <a:pt x="1233" y="1256"/>
                    <a:pt x="1372" y="1083"/>
                  </a:cubicBezTo>
                  <a:lnTo>
                    <a:pt x="1372" y="1083"/>
                  </a:lnTo>
                  <a:cubicBezTo>
                    <a:pt x="1300" y="1097"/>
                    <a:pt x="1242" y="1112"/>
                    <a:pt x="1184" y="1112"/>
                  </a:cubicBezTo>
                  <a:cubicBezTo>
                    <a:pt x="1178" y="1112"/>
                    <a:pt x="1172" y="1112"/>
                    <a:pt x="1166" y="1112"/>
                  </a:cubicBezTo>
                  <a:cubicBezTo>
                    <a:pt x="600" y="1112"/>
                    <a:pt x="279" y="443"/>
                    <a:pt x="6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203;p100"/>
            <p:cNvSpPr/>
            <p:nvPr/>
          </p:nvSpPr>
          <p:spPr>
            <a:xfrm>
              <a:off x="3894495" y="2318043"/>
              <a:ext cx="35967" cy="35967"/>
            </a:xfrm>
            <a:custGeom>
              <a:avLst/>
              <a:gdLst/>
              <a:ahLst/>
              <a:cxnLst/>
              <a:rect l="l" t="t" r="r" b="b"/>
              <a:pathLst>
                <a:path w="1372" h="1372" extrusionOk="0">
                  <a:moveTo>
                    <a:pt x="693" y="0"/>
                  </a:moveTo>
                  <a:cubicBezTo>
                    <a:pt x="318" y="0"/>
                    <a:pt x="0" y="303"/>
                    <a:pt x="0" y="693"/>
                  </a:cubicBezTo>
                  <a:cubicBezTo>
                    <a:pt x="0" y="1068"/>
                    <a:pt x="318" y="1372"/>
                    <a:pt x="693" y="1372"/>
                  </a:cubicBezTo>
                  <a:cubicBezTo>
                    <a:pt x="1069" y="1372"/>
                    <a:pt x="1372" y="1068"/>
                    <a:pt x="1372" y="693"/>
                  </a:cubicBezTo>
                  <a:cubicBezTo>
                    <a:pt x="1372" y="303"/>
                    <a:pt x="1069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204;p100"/>
            <p:cNvSpPr/>
            <p:nvPr/>
          </p:nvSpPr>
          <p:spPr>
            <a:xfrm>
              <a:off x="3890327" y="2318803"/>
              <a:ext cx="35967" cy="35233"/>
            </a:xfrm>
            <a:custGeom>
              <a:avLst/>
              <a:gdLst/>
              <a:ahLst/>
              <a:cxnLst/>
              <a:rect l="l" t="t" r="r" b="b"/>
              <a:pathLst>
                <a:path w="1372" h="1344" extrusionOk="0">
                  <a:moveTo>
                    <a:pt x="650" y="0"/>
                  </a:moveTo>
                  <a:lnTo>
                    <a:pt x="650" y="0"/>
                  </a:lnTo>
                  <a:cubicBezTo>
                    <a:pt x="203" y="116"/>
                    <a:pt x="1" y="650"/>
                    <a:pt x="260" y="1039"/>
                  </a:cubicBezTo>
                  <a:cubicBezTo>
                    <a:pt x="395" y="1242"/>
                    <a:pt x="612" y="1343"/>
                    <a:pt x="830" y="1343"/>
                  </a:cubicBezTo>
                  <a:cubicBezTo>
                    <a:pt x="1031" y="1343"/>
                    <a:pt x="1233" y="1256"/>
                    <a:pt x="1372" y="1083"/>
                  </a:cubicBezTo>
                  <a:lnTo>
                    <a:pt x="1372" y="1083"/>
                  </a:lnTo>
                  <a:cubicBezTo>
                    <a:pt x="1314" y="1097"/>
                    <a:pt x="1257" y="1112"/>
                    <a:pt x="1199" y="1112"/>
                  </a:cubicBezTo>
                  <a:cubicBezTo>
                    <a:pt x="1193" y="1112"/>
                    <a:pt x="1187" y="1112"/>
                    <a:pt x="1181" y="1112"/>
                  </a:cubicBezTo>
                  <a:cubicBezTo>
                    <a:pt x="614" y="1112"/>
                    <a:pt x="293" y="443"/>
                    <a:pt x="6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205;p100"/>
            <p:cNvSpPr/>
            <p:nvPr/>
          </p:nvSpPr>
          <p:spPr>
            <a:xfrm>
              <a:off x="4062507" y="2318043"/>
              <a:ext cx="35993" cy="35967"/>
            </a:xfrm>
            <a:custGeom>
              <a:avLst/>
              <a:gdLst/>
              <a:ahLst/>
              <a:cxnLst/>
              <a:rect l="l" t="t" r="r" b="b"/>
              <a:pathLst>
                <a:path w="1373" h="1372" extrusionOk="0">
                  <a:moveTo>
                    <a:pt x="694" y="0"/>
                  </a:moveTo>
                  <a:cubicBezTo>
                    <a:pt x="318" y="0"/>
                    <a:pt x="1" y="303"/>
                    <a:pt x="1" y="693"/>
                  </a:cubicBezTo>
                  <a:cubicBezTo>
                    <a:pt x="1" y="1068"/>
                    <a:pt x="318" y="1372"/>
                    <a:pt x="694" y="1372"/>
                  </a:cubicBezTo>
                  <a:cubicBezTo>
                    <a:pt x="1069" y="1372"/>
                    <a:pt x="1372" y="1068"/>
                    <a:pt x="1372" y="693"/>
                  </a:cubicBezTo>
                  <a:cubicBezTo>
                    <a:pt x="1372" y="303"/>
                    <a:pt x="1069" y="0"/>
                    <a:pt x="6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2206;p100"/>
            <p:cNvSpPr/>
            <p:nvPr/>
          </p:nvSpPr>
          <p:spPr>
            <a:xfrm>
              <a:off x="4058339" y="2318803"/>
              <a:ext cx="35993" cy="35233"/>
            </a:xfrm>
            <a:custGeom>
              <a:avLst/>
              <a:gdLst/>
              <a:ahLst/>
              <a:cxnLst/>
              <a:rect l="l" t="t" r="r" b="b"/>
              <a:pathLst>
                <a:path w="1373" h="1344" extrusionOk="0">
                  <a:moveTo>
                    <a:pt x="651" y="0"/>
                  </a:moveTo>
                  <a:cubicBezTo>
                    <a:pt x="203" y="116"/>
                    <a:pt x="1" y="650"/>
                    <a:pt x="261" y="1039"/>
                  </a:cubicBezTo>
                  <a:cubicBezTo>
                    <a:pt x="396" y="1242"/>
                    <a:pt x="612" y="1343"/>
                    <a:pt x="830" y="1343"/>
                  </a:cubicBezTo>
                  <a:cubicBezTo>
                    <a:pt x="1031" y="1343"/>
                    <a:pt x="1234" y="1256"/>
                    <a:pt x="1372" y="1083"/>
                  </a:cubicBezTo>
                  <a:lnTo>
                    <a:pt x="1372" y="1083"/>
                  </a:lnTo>
                  <a:cubicBezTo>
                    <a:pt x="1315" y="1097"/>
                    <a:pt x="1257" y="1112"/>
                    <a:pt x="1199" y="1112"/>
                  </a:cubicBezTo>
                  <a:cubicBezTo>
                    <a:pt x="1193" y="1112"/>
                    <a:pt x="1187" y="1112"/>
                    <a:pt x="1181" y="1112"/>
                  </a:cubicBezTo>
                  <a:cubicBezTo>
                    <a:pt x="601" y="1112"/>
                    <a:pt x="293" y="443"/>
                    <a:pt x="6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</a:t>
            </a:r>
            <a:r>
              <a:rPr lang="ka-G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პირამიდა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7045" y="1920790"/>
            <a:ext cx="5814601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არ ახორციელებს რეალურ ბიზნესს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7045" y="3050819"/>
            <a:ext cx="5814601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დამოკიდებულია ახალი წევრების მიერ ფულის შემოტანაზე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7045" y="4183340"/>
            <a:ext cx="5814601" cy="857972"/>
          </a:xfrm>
          <a:prstGeom prst="roundRect">
            <a:avLst/>
          </a:prstGeom>
          <a:solidFill>
            <a:srgbClr val="F5F8FA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გპირდება ძალიან მაღალ მოგებას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8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როგორ გადავამოწმოთ </a:t>
            </a:r>
            <a:r>
              <a:rPr lang="ka-G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საეჭვო შეთავაზება?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Graphic 2" descr="Magnifying glass">
            <a:extLst>
              <a:ext uri="{FF2B5EF4-FFF2-40B4-BE49-F238E27FC236}">
                <a16:creationId xmlns:a16="http://schemas.microsoft.com/office/drawing/2014/main" id="{478DA923-25BA-4B2C-8EE8-55A1CC0997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5425" y="427092"/>
            <a:ext cx="786651" cy="786651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680563" y="1875672"/>
            <a:ext cx="6386233" cy="3904374"/>
          </a:xfrm>
          <a:prstGeom prst="rect">
            <a:avLst/>
          </a:prstGeom>
          <a:blipFill dpi="0" rotWithShape="1">
            <a:blip r:embed="rId10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570350" y="2644533"/>
            <a:ext cx="5443089" cy="596838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გადაამოწმე, ვისთან გაქვს საქმე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570349" y="3581327"/>
            <a:ext cx="5443089" cy="596838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გაიგე, საიდან  მოდის დაპირებული მოგება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570348" y="4484893"/>
            <a:ext cx="5443089" cy="596838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წაიკითხე პირობები და დაფიქრდი რისკებზე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570347" y="5349524"/>
            <a:ext cx="5443089" cy="596838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შეამოწმე, ვის ანგარიშზე რიცხავ თანხას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570351" y="1762144"/>
            <a:ext cx="5443089" cy="596838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არ იჩქარო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34" descr="Speech">
            <a:extLst>
              <a:ext uri="{FF2B5EF4-FFF2-40B4-BE49-F238E27FC236}">
                <a16:creationId xmlns:a16="http://schemas.microsoft.com/office/drawing/2014/main" id="{93E8FB51-05A5-719A-9927-5B857542784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749645" y="182880"/>
            <a:ext cx="7894104" cy="6969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087" y="4412651"/>
            <a:ext cx="1832940" cy="1832940"/>
          </a:xfrm>
          <a:prstGeom prst="rect">
            <a:avLst/>
          </a:prstGeom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D475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საეჭვოა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თუ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BB577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არა?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BB577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2" name="Graphic 2" descr="Magnifying glass">
            <a:extLst>
              <a:ext uri="{FF2B5EF4-FFF2-40B4-BE49-F238E27FC236}">
                <a16:creationId xmlns:a16="http://schemas.microsoft.com/office/drawing/2014/main" id="{478DA923-25BA-4B2C-8EE8-55A1CC09976C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5425" y="427092"/>
            <a:ext cx="786651" cy="7866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27163" y="2250093"/>
            <a:ext cx="49889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ბანკის ვებგვერდზე ნახეთ შეთავაზება: „გახსენით ვადიანი დეპოზიტი და მიიღეთ </a:t>
            </a:r>
            <a:r>
              <a:rPr lang="ka-GE" sz="2000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საპროცენტო</a:t>
            </a:r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სარგებელი“. მითითებულია </a:t>
            </a:r>
            <a:r>
              <a:rPr lang="ka-GE" sz="2000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საპროცენტო</a:t>
            </a:r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განაკვეთი, დეპოზიტის ვადა და თანხის ვადამდე გამოტანის პირობები.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9" y="1850228"/>
            <a:ext cx="2840042" cy="284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Graphic 34" descr="Speech">
            <a:extLst>
              <a:ext uri="{FF2B5EF4-FFF2-40B4-BE49-F238E27FC236}">
                <a16:creationId xmlns:a16="http://schemas.microsoft.com/office/drawing/2014/main" id="{93E8FB51-05A5-719A-9927-5B857542784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749645" y="182880"/>
            <a:ext cx="7894104" cy="6969759"/>
          </a:xfrm>
          <a:prstGeom prst="rect">
            <a:avLst/>
          </a:prstGeom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D475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საეჭვოა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თუ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BB577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არა?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BB577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2" name="Graphic 2" descr="Magnifying glass">
            <a:extLst>
              <a:ext uri="{FF2B5EF4-FFF2-40B4-BE49-F238E27FC236}">
                <a16:creationId xmlns:a16="http://schemas.microsoft.com/office/drawing/2014/main" id="{478DA923-25BA-4B2C-8EE8-55A1CC09976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5425" y="427092"/>
            <a:ext cx="786651" cy="7866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365576" y="1704062"/>
            <a:ext cx="49889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საბროკერო კომპანია გთავაზობთ ანგარიშის </a:t>
            </a:r>
            <a:r>
              <a:rPr lang="ka-GE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გახსნას სხვადასხვა </a:t>
            </a:r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კომპანიის აქციების </a:t>
            </a:r>
            <a:r>
              <a:rPr lang="ka-GE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შესაძენად. კონსულტანტი </a:t>
            </a:r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გიხსნით, რომ აქციის ფასი შეიძლება გაიზარდოს ან შემცირდეს, მოგება გარანტირებული არ არის და მომსახურებას საკომისიო აქვს. გადაწყვეტილების მიღებამდე შეგიძლიათ გაეცნოთ პირობებს.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087" y="4412651"/>
            <a:ext cx="1832940" cy="18329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12" y="1853969"/>
            <a:ext cx="2712415" cy="27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1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Graphic 34" descr="Speech">
            <a:extLst>
              <a:ext uri="{FF2B5EF4-FFF2-40B4-BE49-F238E27FC236}">
                <a16:creationId xmlns:a16="http://schemas.microsoft.com/office/drawing/2014/main" id="{93E8FB51-05A5-719A-9927-5B857542784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749645" y="182880"/>
            <a:ext cx="7894104" cy="6969759"/>
          </a:xfrm>
          <a:prstGeom prst="rect">
            <a:avLst/>
          </a:prstGeom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D475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საეჭვოა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თუ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BB577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არა?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BB577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2" name="Graphic 2" descr="Magnifying glass">
            <a:extLst>
              <a:ext uri="{FF2B5EF4-FFF2-40B4-BE49-F238E27FC236}">
                <a16:creationId xmlns:a16="http://schemas.microsoft.com/office/drawing/2014/main" id="{478DA923-25BA-4B2C-8EE8-55A1CC09976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5425" y="427092"/>
            <a:ext cx="786651" cy="7866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32826" y="2024107"/>
            <a:ext cx="49889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სოციალურ ქსელში გხვდებათ შეთავაზება: „ჩადე ფული და ძალიან მალე ბევრად მეტს მიიღებ! რისკი თითქმის არ არსებობს. თან, თუ ორ მეგობარსაც მოიყვან, ისინიც ფულს ჩადებენ და შენ კიდევ უფრო მეტს მიიღებ.“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087" y="4412651"/>
            <a:ext cx="1832940" cy="18329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72" y="1851647"/>
            <a:ext cx="3154705" cy="315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6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Graphic 34" descr="Speech">
            <a:extLst>
              <a:ext uri="{FF2B5EF4-FFF2-40B4-BE49-F238E27FC236}">
                <a16:creationId xmlns:a16="http://schemas.microsoft.com/office/drawing/2014/main" id="{93E8FB51-05A5-719A-9927-5B857542784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749645" y="182880"/>
            <a:ext cx="7894104" cy="6969759"/>
          </a:xfrm>
          <a:prstGeom prst="rect">
            <a:avLst/>
          </a:prstGeom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1540193" y="326285"/>
            <a:ext cx="8330563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D475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საეჭვოა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თუ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ka-GE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BB577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არა?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BB577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2" name="Graphic 2" descr="Magnifying glass">
            <a:extLst>
              <a:ext uri="{FF2B5EF4-FFF2-40B4-BE49-F238E27FC236}">
                <a16:creationId xmlns:a16="http://schemas.microsoft.com/office/drawing/2014/main" id="{478DA923-25BA-4B2C-8EE8-55A1CC09976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15425" y="427092"/>
            <a:ext cx="786651" cy="7866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32826" y="2024107"/>
            <a:ext cx="49889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გწერთ უცნობი პირი, რომელიც თავს საინვესტიციო კომპანიის წარმომადგენლად </a:t>
            </a:r>
            <a:r>
              <a:rPr lang="ka-GE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გაცნობთ: </a:t>
            </a:r>
            <a:r>
              <a:rPr lang="ka-GE" sz="20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„დღესვე გადმორიცხეთ თანხა პირად ანგარიშზე და ერთ კვირაში 40%-იან მოგებას მიიღებთ. შეთავაზება მხოლოდ დღეს მოქმედებს.“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087" y="4412651"/>
            <a:ext cx="1832940" cy="18329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0" y="2128873"/>
            <a:ext cx="2320787" cy="232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7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უსაფრთხოება</a:t>
            </a:r>
            <a:endParaRPr lang="en-US" sz="2800" dirty="0">
              <a:solidFill>
                <a:srgbClr val="009C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Graphic 48" descr="Email">
            <a:extLst>
              <a:ext uri="{FF2B5EF4-FFF2-40B4-BE49-F238E27FC236}">
                <a16:creationId xmlns:a16="http://schemas.microsoft.com/office/drawing/2014/main" id="{C3FAFAD2-C00C-1ACE-A8AF-CBAF55D675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054499" y="365721"/>
            <a:ext cx="838985" cy="83898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250642" y="2097881"/>
            <a:ext cx="5319304" cy="3359867"/>
          </a:xfrm>
          <a:prstGeom prst="rect">
            <a:avLst/>
          </a:prstGeom>
          <a:blipFill dpi="0" rotWithShape="1">
            <a:blip r:embed="rId48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Pentagon 18"/>
          <p:cNvSpPr/>
          <p:nvPr/>
        </p:nvSpPr>
        <p:spPr>
          <a:xfrm>
            <a:off x="807047" y="1815883"/>
            <a:ext cx="5257212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არ გააზიარო ბარათის მონაცემები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807047" y="3440645"/>
            <a:ext cx="5257212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არ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გადახვიდე საეჭვო ბმულებზე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807047" y="4237385"/>
            <a:ext cx="5257212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გადაამოწმე ინფორმაცია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807047" y="5030488"/>
            <a:ext cx="5257212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არ ენდო ზედმეტად კარგ შეთავაზებებს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807047" y="2612363"/>
            <a:ext cx="5257212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არ გააზიარო პაროლები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0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09" y="472055"/>
            <a:ext cx="10573293" cy="5112013"/>
          </a:xfrm>
          <a:prstGeom prst="rect">
            <a:avLst/>
          </a:prstGeom>
        </p:spPr>
      </p:pic>
      <p:sp>
        <p:nvSpPr>
          <p:cNvPr id="15" name="Pentagon 14"/>
          <p:cNvSpPr/>
          <p:nvPr/>
        </p:nvSpPr>
        <p:spPr>
          <a:xfrm>
            <a:off x="771889" y="5667479"/>
            <a:ext cx="6455175" cy="583567"/>
          </a:xfrm>
          <a:prstGeom prst="homePlate">
            <a:avLst/>
          </a:prstGeom>
          <a:solidFill>
            <a:srgbClr val="F2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dirty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</a:t>
            </a:r>
            <a:r>
              <a:rPr lang="en-US" sz="320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geo.financialfootball.com/</a:t>
            </a:r>
            <a:r>
              <a:rPr lang="en-US" sz="320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527" y="4454222"/>
            <a:ext cx="1812275" cy="181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9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157070" y="1791369"/>
            <a:ext cx="5265682" cy="394137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18540" y="478078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</a:t>
            </a:r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ფიქრე შენს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 მომავალზე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Graphic 14" descr="Bullseye">
            <a:extLst>
              <a:ext uri="{FF2B5EF4-FFF2-40B4-BE49-F238E27FC236}">
                <a16:creationId xmlns:a16="http://schemas.microsoft.com/office/drawing/2014/main" id="{544A9D9C-F1CB-D569-D340-7D7677A76C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46075" y="478078"/>
            <a:ext cx="914400" cy="914400"/>
          </a:xfrm>
          <a:prstGeom prst="rect">
            <a:avLst/>
          </a:prstGeom>
        </p:spPr>
      </p:pic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096001" y="1899991"/>
            <a:ext cx="4914769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დაზოგე ფული მიზნების მისაღწევად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096001" y="3269149"/>
            <a:ext cx="4914769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იფიქრე დაზოგვისა და ინვესტირების შესაძლებლობებზე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096000" y="4638307"/>
            <a:ext cx="4914769" cy="9757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D00"/>
              </a:buClr>
              <a:buSzTx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არ ენდო ბრმად ყველა ფინანსურ შეთავაზებას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3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9A02314-7ADB-45E1-8505-EED1E57ECCE5}"/>
              </a:ext>
            </a:extLst>
          </p:cNvPr>
          <p:cNvSpPr txBox="1">
            <a:spLocks/>
          </p:cNvSpPr>
          <p:nvPr/>
        </p:nvSpPr>
        <p:spPr>
          <a:xfrm>
            <a:off x="3547699" y="4767213"/>
            <a:ext cx="4833446" cy="794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+mn-lt"/>
                <a:ea typeface="+mj-ea"/>
                <a:cs typeface="Helvetica Neue LT GEO 65 Medium" panose="020B0604020202020204" pitchFamily="2" charset="0"/>
              </a:rPr>
              <a:t>www.finedu.gov.ge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+mn-lt"/>
              <a:ea typeface="+mj-ea"/>
              <a:cs typeface="Helvetica Neue LT GEO 65 Medium" panose="020B0604020202020204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39194" y="2372194"/>
            <a:ext cx="2113612" cy="2113612"/>
          </a:xfrm>
          <a:prstGeom prst="ellipse">
            <a:avLst/>
          </a:prstGeom>
          <a:solidFill>
            <a:srgbClr val="F5F8FA"/>
          </a:solidFill>
          <a:ln w="28575">
            <a:solidFill>
              <a:srgbClr val="FF9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4913" y="2604882"/>
            <a:ext cx="2282171" cy="16482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43481" y="1350214"/>
            <a:ext cx="970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მადლობა ყურადღებისთვის!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3FDDB9-DF34-4966-8AA7-19F80685CF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690" y="5783597"/>
            <a:ext cx="1588020" cy="5843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927" y="5728700"/>
            <a:ext cx="3058037" cy="6941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 flipH="1">
            <a:off x="8097417" y="4661249"/>
            <a:ext cx="792582" cy="780918"/>
            <a:chOff x="463102" y="1600840"/>
            <a:chExt cx="3352800" cy="3276812"/>
          </a:xfrm>
        </p:grpSpPr>
        <p:sp>
          <p:nvSpPr>
            <p:cNvPr id="11" name="Rectangle: Rounded Corners 21">
              <a:extLst>
                <a:ext uri="{FF2B5EF4-FFF2-40B4-BE49-F238E27FC236}">
                  <a16:creationId xmlns:a16="http://schemas.microsoft.com/office/drawing/2014/main" id="{F459DB9D-22E9-456B-8BF2-B4E77DED37DF}"/>
                </a:ext>
              </a:extLst>
            </p:cNvPr>
            <p:cNvSpPr/>
            <p:nvPr/>
          </p:nvSpPr>
          <p:spPr>
            <a:xfrm>
              <a:off x="463102" y="1600840"/>
              <a:ext cx="3352800" cy="3276812"/>
            </a:xfrm>
            <a:prstGeom prst="roundRect">
              <a:avLst/>
            </a:prstGeom>
            <a:solidFill>
              <a:srgbClr val="F5F8FA"/>
            </a:solidFill>
            <a:ln w="28575">
              <a:solidFill>
                <a:srgbClr val="FF9D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333333"/>
                </a:solidFill>
                <a:latin typeface="Helvetica Neue LT GEO 65 Medium" panose="020B0604020202020204" pitchFamily="2" charset="0"/>
                <a:cs typeface="Helvetica Neue LT GEO 65 Medium" panose="020B0604020202020204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50" y="1770031"/>
              <a:ext cx="2974704" cy="29747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023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I1YWIwMjdlMy05N2Y1LTRmMmItYjI0Mi0xODlmODRmMWJmZmUiIG9yaWdpbj0idXNlclNlbGVjdGVkIiAvPjxVc2VyTmFtZT5TRUJcdGd1amFiaWR6ZTwvVXNlck5hbWU+PERhdGVUaW1lPjkvMTYvMjAyNSAxMjo1NToyMCBQTTwvRGF0ZVRpbWU+PExhYmVsU3RyaW5nPlRoaXMgaXRlbSBoYXMgbm8gY2xhc3NpZmljYXRpb248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5ab027e3-97f5-4f2b-b242-189f84f1bffe" origin="userSelected"/>
</file>

<file path=customXml/itemProps1.xml><?xml version="1.0" encoding="utf-8"?>
<ds:datastoreItem xmlns:ds="http://schemas.openxmlformats.org/officeDocument/2006/customXml" ds:itemID="{4D8E4928-BD28-4A50-A773-496AD8591F2D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7D287102-2553-495B-9928-2411CEFC513E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591</Words>
  <Application>Microsoft Office PowerPoint</Application>
  <PresentationFormat>Widescreen</PresentationFormat>
  <Paragraphs>160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Helvetica Neue LT GEO 65 Medium</vt:lpstr>
      <vt:lpstr>Sylfaen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Tinatin Gujabidze</dc:creator>
  <cp:lastModifiedBy>Tinatin Gujabidze</cp:lastModifiedBy>
  <cp:revision>74</cp:revision>
  <dcterms:created xsi:type="dcterms:W3CDTF">2025-09-16T12:45:44Z</dcterms:created>
  <dcterms:modified xsi:type="dcterms:W3CDTF">2026-10-19T07:06:05Z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2db0db5c-e959-4138-9c96-9ea52da54598</vt:lpwstr>
  </property>
  <property fmtid="{D5CDD505-2E9C-101B-9397-08002B2CF9AE}" pid="3" name="bjDocumentSecurityLabel">
    <vt:lpwstr>This item has no classification</vt:lpwstr>
  </property>
  <property fmtid="{D5CDD505-2E9C-101B-9397-08002B2CF9AE}" pid="4" name="bjClsUserRVM">
    <vt:lpwstr>[]</vt:lpwstr>
  </property>
  <property fmtid="{D5CDD505-2E9C-101B-9397-08002B2CF9AE}" pid="5" name="bjSaver">
    <vt:lpwstr>aiC3jAUd7+5fyPWptGq95Lt6Qcut82e1</vt:lpwstr>
  </property>
  <property fmtid="{D5CDD505-2E9C-101B-9397-08002B2CF9AE}" pid="6" name="bjLabelHistoryID">
    <vt:lpwstr>{4D8E4928-BD28-4A50-A773-496AD8591F2D}</vt:lpwstr>
  </property>
</Properties>
</file>